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49"/>
  </p:notesMasterIdLst>
  <p:sldIdLst>
    <p:sldId id="257" r:id="rId2"/>
    <p:sldId id="256" r:id="rId3"/>
    <p:sldId id="306" r:id="rId4"/>
    <p:sldId id="332" r:id="rId5"/>
    <p:sldId id="294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295" r:id="rId15"/>
    <p:sldId id="296" r:id="rId16"/>
    <p:sldId id="298" r:id="rId17"/>
    <p:sldId id="297" r:id="rId18"/>
    <p:sldId id="325" r:id="rId19"/>
    <p:sldId id="301" r:id="rId20"/>
    <p:sldId id="326" r:id="rId21"/>
    <p:sldId id="302" r:id="rId22"/>
    <p:sldId id="304" r:id="rId23"/>
    <p:sldId id="305" r:id="rId24"/>
    <p:sldId id="328" r:id="rId25"/>
    <p:sldId id="299" r:id="rId26"/>
    <p:sldId id="329" r:id="rId27"/>
    <p:sldId id="331" r:id="rId28"/>
    <p:sldId id="308" r:id="rId29"/>
    <p:sldId id="309" r:id="rId30"/>
    <p:sldId id="310" r:id="rId31"/>
    <p:sldId id="311" r:id="rId32"/>
    <p:sldId id="312" r:id="rId33"/>
    <p:sldId id="300" r:id="rId34"/>
    <p:sldId id="313" r:id="rId35"/>
    <p:sldId id="314" r:id="rId36"/>
    <p:sldId id="303" r:id="rId37"/>
    <p:sldId id="315" r:id="rId38"/>
    <p:sldId id="316" r:id="rId39"/>
    <p:sldId id="318" r:id="rId40"/>
    <p:sldId id="317" r:id="rId41"/>
    <p:sldId id="319" r:id="rId42"/>
    <p:sldId id="320" r:id="rId43"/>
    <p:sldId id="321" r:id="rId44"/>
    <p:sldId id="322" r:id="rId45"/>
    <p:sldId id="323" r:id="rId46"/>
    <p:sldId id="324" r:id="rId47"/>
    <p:sldId id="275" r:id="rId48"/>
  </p:sldIdLst>
  <p:sldSz cx="9144000" cy="6858000" type="screen4x3"/>
  <p:notesSz cx="9918700" cy="6794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7"/>
    <p:restoredTop sz="90755" autoAdjust="0"/>
  </p:normalViewPr>
  <p:slideViewPr>
    <p:cSldViewPr snapToGrid="0" snapToObjects="1">
      <p:cViewPr varScale="1">
        <p:scale>
          <a:sx n="143" d="100"/>
          <a:sy n="143" d="100"/>
        </p:scale>
        <p:origin x="27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BEF11DC-DBD4-4B72-8EBC-788A392B04C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618160" y="6453360"/>
            <a:ext cx="4297320" cy="33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A56D6D8-26A8-42B0-963D-B3C3592C5CB6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992160" y="3227400"/>
            <a:ext cx="7932600" cy="305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BEF11DC-DBD4-4B72-8EBC-788A392B04CF}" type="slidenum">
              <a:rPr lang="en-US" sz="1400" b="0" strike="noStrike" spc="-1" smtClean="0">
                <a:latin typeface="Times New Roman"/>
              </a:rPr>
              <a:t>25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256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Probability represents a person’s </a:t>
            </a:r>
            <a:r>
              <a:rPr lang="en-US" b="1" dirty="0"/>
              <a:t>degree of belief</a:t>
            </a:r>
            <a:r>
              <a:rPr lang="en-US" dirty="0"/>
              <a:t> in an event occurring, based on personal judgment, intuition, or available information—not necessarily past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BEF11DC-DBD4-4B72-8EBC-788A392B04CF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40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BEF11DC-DBD4-4B72-8EBC-788A392B04CF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5291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BEF11DC-DBD4-4B72-8EBC-788A392B04CF}" type="slidenum">
              <a:rPr lang="en-US" sz="1400" b="0" strike="noStrike" spc="-1" smtClean="0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03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BEF11DC-DBD4-4B72-8EBC-788A392B04CF}" type="slidenum">
              <a:rPr lang="en-US" sz="1400" b="0" strike="noStrike" spc="-1" smtClean="0">
                <a:latin typeface="Times New Roman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732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BEF11DC-DBD4-4B72-8EBC-788A392B04CF}" type="slidenum">
              <a:rPr lang="en-US" sz="1400" b="0" strike="noStrike" spc="-1" smtClean="0">
                <a:latin typeface="Times New Roman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303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BEF11DC-DBD4-4B72-8EBC-788A392B04CF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0656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BEF11DC-DBD4-4B72-8EBC-788A392B04CF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9116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BEF11DC-DBD4-4B72-8EBC-788A392B04CF}" type="slidenum">
              <a:rPr lang="en-US" sz="1400" b="0" strike="noStrike" spc="-1" smtClean="0">
                <a:latin typeface="Times New Roman"/>
              </a:rPr>
              <a:t>23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33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D6A4-A1F9-98B6-2DF6-F283F6735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FC645-FFCB-5178-3C49-0B862A080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99798-9907-8108-B977-F31BA6D2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4401-C86D-1F2C-0C8C-D5D740CB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6CE0-5F74-10A5-C581-6ED4BAA6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83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2C5F-6DF6-7D00-EE8E-3E23CB2B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B853C-B5FF-F614-5E56-1DF2E1C94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8042A-2104-1C39-7A4B-B684B9C2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CB7D-7421-ECB2-4B0C-F607BE189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B0C5F-4581-6902-F69A-24DDB2A7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75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840108-FB9B-8F86-6DD9-FA6C66BBA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54CB2-4538-331A-3605-814203D6E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225B-7994-92DE-F373-370253AB7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CEAF6-EDBF-BFB7-9EFE-D4158066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15FAF-A440-3335-638F-2B850E1A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13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/>
          <p:cNvSpPr>
            <a:spLocks noGrp="1"/>
          </p:cNvSpPr>
          <p:nvPr userDrawn="1"/>
        </p:nvSpPr>
        <p:spPr>
          <a:xfrm>
            <a:off x="990541" y="2694826"/>
            <a:ext cx="2558546" cy="7589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Frutiger LT 87 ExtraBlackCn" panose="020B0906030504030204" pitchFamily="34" charset="0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lnSpc>
                <a:spcPts val="4875"/>
              </a:lnSpc>
            </a:pPr>
            <a:r>
              <a:rPr lang="de-DE" sz="1800" b="1" kern="1200" dirty="0">
                <a:latin typeface="+mn-lt"/>
              </a:rPr>
              <a:t>VISION &amp; MISSINZ</a:t>
            </a:r>
          </a:p>
        </p:txBody>
      </p:sp>
      <p:sp>
        <p:nvSpPr>
          <p:cNvPr id="20" name="Titel 1"/>
          <p:cNvSpPr>
            <a:spLocks noGrp="1"/>
          </p:cNvSpPr>
          <p:nvPr userDrawn="1"/>
        </p:nvSpPr>
        <p:spPr>
          <a:xfrm>
            <a:off x="5604376" y="2692171"/>
            <a:ext cx="2558546" cy="7589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Frutiger LT 87 ExtraBlackCn" panose="020B0906030504030204" pitchFamily="34" charset="0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lnSpc>
                <a:spcPts val="4875"/>
              </a:lnSpc>
            </a:pPr>
            <a:r>
              <a:rPr lang="de-DE" sz="1800" b="1" kern="1200" dirty="0">
                <a:latin typeface="+mn-lt"/>
              </a:rPr>
              <a:t>FACTS &amp; FIGURES</a:t>
            </a:r>
          </a:p>
        </p:txBody>
      </p:sp>
      <p:sp>
        <p:nvSpPr>
          <p:cNvPr id="3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9881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7CEC-1062-86D8-9843-7F06C907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8831-6090-AFF3-315C-5D8CFDF0A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3584-BFE4-5AEF-9531-22A2A3A5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28454-E75D-FA25-8D1E-4380C25DA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7EA60-38D1-9E5E-04A0-17B3DEBD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61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58F2-1A56-5B46-B9F8-4D39CD85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C04A5-C7D3-3061-E7C9-50520FAF4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3AFC-35BE-05CB-26B6-26F7516D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4965-81EC-09CE-A3FF-2334D960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56450-0306-E8D4-7E13-4472D7B8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0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8482-E113-136E-3E77-2BCF1F2A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2E13C-6439-A561-59CD-3E61CB065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4D22D-9ECF-70A1-6442-6DD60F1A5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2CB1F-19D0-537F-67D8-91E31C3D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1423-8C1D-62CF-427B-F7A70297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9AD46-9E9A-79DE-AABE-FB1C5A2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06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D531-88C4-C7E6-0086-B2357750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EA5FE-347B-BC54-D148-B470B691C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F3D91-92FD-3380-7D9D-FC3D4C161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9E534-BCFE-728B-A883-94BFAAD33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66E83B-5725-92ED-7DCF-41392BF71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79748-8B63-3338-E40E-CEB08DEBA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8B60E-1F01-AF38-66FB-90D07FFF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7725F-140F-F1DA-56B3-C9DFD8D1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18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8A77-59A5-688B-C3A3-61B7292D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54B6B8-C28D-0CCA-D727-1F5EB08B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98A68-4B91-D36B-6D40-C975074C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F5F03-78A9-3F99-DE19-1C1783A9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01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02C9F-821F-8D1A-2AC9-5E2A693E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C29F4-D137-96F3-7F3D-193FE468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BADFB-FE82-2DCC-9F54-76DFF8C2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68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8E1D-4F12-14C1-9A86-E5FC028B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F2998-0DEC-5A66-0610-1A420E4BF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5C5E8-B05C-7E34-DF7E-847FEB77B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26C3B-A18D-C0D6-5A2F-EF7D884B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74C06-E5D5-6476-7101-D93CC0EE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E5944-3D30-D832-4A8A-657686FC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51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968D-E300-7BF1-D6BF-DD0E02B4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E5143-C669-53B7-430E-15B4634DA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4142F-74E6-32E0-8A0D-C0032558C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41F93-F79E-9FE7-A88A-F1C4FC4DD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5BE3E-8BBE-1895-5636-4F1794E1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3F46E-9B3F-FD91-08B7-2C4D3A96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09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0BA1CB-3A3F-6B4F-3128-ED1E9A54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CA925-867E-BE64-0F25-EA3135307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8F8F1-E6AB-4CC0-08DD-F89360EA9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F2E3A-39AC-42DB-B0DA-34A489F37698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C96D9-853C-10E8-40D6-94FFDAB3C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59C8A-2F70-DCBC-2F5D-EC6F1149E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74ACE-6FC8-437B-A890-ABAAF98FF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39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zahrasharafi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ndreshg/automatic-eda-libraries-compariss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orytellingwithdata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storytellingwithdat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orytellingwithdata.com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owardsdatascience.com/slope-charts-with-pythons-matplotlib-2c3456c137b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python/waterfall-charts/" TargetMode="External"/><Relationship Id="rId2" Type="http://schemas.openxmlformats.org/officeDocument/2006/relationships/hyperlink" Target="https://medium.com/geekculture/creating-a-waterfall-chart-in-python-dc7bcddecb4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tackoverflow.com/questions/41400136/how-to-do-waffle-charts-in-python-square-piechar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python-graph-gallery.com/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/>
        </p:nvSpPr>
        <p:spPr>
          <a:xfrm>
            <a:off x="399918" y="4197606"/>
            <a:ext cx="7307168" cy="14273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Frutiger LT 87 ExtraBlackCn" panose="020B0906030504030204" pitchFamily="34" charset="0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4875"/>
              </a:lnSpc>
            </a:pPr>
            <a:r>
              <a:rPr lang="de-DE" sz="5250" b="1">
                <a:latin typeface="+mn-lt"/>
              </a:rPr>
              <a:t>WELCOME TO  </a:t>
            </a:r>
            <a:r>
              <a:rPr lang="de-DE" sz="5250" b="1" dirty="0">
                <a:latin typeface="+mn-lt"/>
              </a:rPr>
              <a:t>FRANKFURT SCHOOL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502906" y="4045018"/>
            <a:ext cx="5729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284" y="1195771"/>
            <a:ext cx="1327433" cy="8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1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80DE-4257-4C0C-185B-DBDF4EB4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>
            <a:extLst>
              <a:ext uri="{FF2B5EF4-FFF2-40B4-BE49-F238E27FC236}">
                <a16:creationId xmlns:a16="http://schemas.microsoft.com/office/drawing/2014/main" id="{44417038-4854-5CE3-C53E-2F80EA62EE44}"/>
              </a:ext>
            </a:extLst>
          </p:cNvPr>
          <p:cNvSpPr/>
          <p:nvPr/>
        </p:nvSpPr>
        <p:spPr>
          <a:xfrm>
            <a:off x="230400" y="342899"/>
            <a:ext cx="8718120" cy="1039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Process of EDA - Univariate, Bivariate, Multivariate analysis</a:t>
            </a:r>
          </a:p>
        </p:txBody>
      </p:sp>
      <p:sp>
        <p:nvSpPr>
          <p:cNvPr id="162" name="CustomShape 3">
            <a:extLst>
              <a:ext uri="{FF2B5EF4-FFF2-40B4-BE49-F238E27FC236}">
                <a16:creationId xmlns:a16="http://schemas.microsoft.com/office/drawing/2014/main" id="{8514942B-E523-E637-4D47-7E0725502624}"/>
              </a:ext>
            </a:extLst>
          </p:cNvPr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10</a:t>
            </a:fld>
            <a:endParaRPr lang="en-US" sz="1000" spc="-1">
              <a:latin typeface="Amasis MT Pro" panose="02040504050005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4E2B4-3ABA-2200-29EB-0EDECE38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494873"/>
            <a:ext cx="8146473" cy="50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7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64D4-372B-389E-57BC-A07DEBA96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>
            <a:extLst>
              <a:ext uri="{FF2B5EF4-FFF2-40B4-BE49-F238E27FC236}">
                <a16:creationId xmlns:a16="http://schemas.microsoft.com/office/drawing/2014/main" id="{09808073-A4F9-FFA1-81D9-54B477E6EFE7}"/>
              </a:ext>
            </a:extLst>
          </p:cNvPr>
          <p:cNvSpPr/>
          <p:nvPr/>
        </p:nvSpPr>
        <p:spPr>
          <a:xfrm>
            <a:off x="230400" y="342899"/>
            <a:ext cx="8718120" cy="1039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Process of finding relationships between two or more variables</a:t>
            </a:r>
          </a:p>
        </p:txBody>
      </p:sp>
      <p:sp>
        <p:nvSpPr>
          <p:cNvPr id="162" name="CustomShape 3">
            <a:extLst>
              <a:ext uri="{FF2B5EF4-FFF2-40B4-BE49-F238E27FC236}">
                <a16:creationId xmlns:a16="http://schemas.microsoft.com/office/drawing/2014/main" id="{F72B8EE2-2B79-0798-3717-C4FB56531F34}"/>
              </a:ext>
            </a:extLst>
          </p:cNvPr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11</a:t>
            </a:fld>
            <a:endParaRPr lang="en-US" sz="1000" spc="-1">
              <a:latin typeface="Amasis MT Pro" panose="020405040500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D0B6A-6063-F15A-9165-B90AA59477B9}"/>
              </a:ext>
            </a:extLst>
          </p:cNvPr>
          <p:cNvSpPr txBox="1"/>
          <p:nvPr/>
        </p:nvSpPr>
        <p:spPr>
          <a:xfrm>
            <a:off x="230399" y="1493465"/>
            <a:ext cx="7115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Example: Covariance between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12176-3CBC-2DF5-4F44-5234886EF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897"/>
            <a:ext cx="9144000" cy="32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13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19A0-A191-7885-5F07-A069B856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>
            <a:extLst>
              <a:ext uri="{FF2B5EF4-FFF2-40B4-BE49-F238E27FC236}">
                <a16:creationId xmlns:a16="http://schemas.microsoft.com/office/drawing/2014/main" id="{FCA412D3-0C68-CE85-1C5A-AF594B160EB1}"/>
              </a:ext>
            </a:extLst>
          </p:cNvPr>
          <p:cNvSpPr/>
          <p:nvPr/>
        </p:nvSpPr>
        <p:spPr>
          <a:xfrm>
            <a:off x="230400" y="342899"/>
            <a:ext cx="8913600" cy="1039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Process of EDA – Detect data irregularities</a:t>
            </a:r>
          </a:p>
        </p:txBody>
      </p:sp>
      <p:sp>
        <p:nvSpPr>
          <p:cNvPr id="162" name="CustomShape 3">
            <a:extLst>
              <a:ext uri="{FF2B5EF4-FFF2-40B4-BE49-F238E27FC236}">
                <a16:creationId xmlns:a16="http://schemas.microsoft.com/office/drawing/2014/main" id="{BBA6D80E-5BBA-3A63-325C-701CF6803B50}"/>
              </a:ext>
            </a:extLst>
          </p:cNvPr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12</a:t>
            </a:fld>
            <a:endParaRPr lang="en-US" sz="1000" spc="-1">
              <a:latin typeface="Amasis MT Pro" panose="02040504050005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16EE7-7A43-13A1-8F20-57A15625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055" y="1290353"/>
            <a:ext cx="5546945" cy="5463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8B877-D4CF-128E-83E2-FB7B6787EF7C}"/>
              </a:ext>
            </a:extLst>
          </p:cNvPr>
          <p:cNvSpPr txBox="1"/>
          <p:nvPr/>
        </p:nvSpPr>
        <p:spPr>
          <a:xfrm>
            <a:off x="195480" y="190568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913C3-FEF6-AF66-229E-07058344F5B0}"/>
              </a:ext>
            </a:extLst>
          </p:cNvPr>
          <p:cNvSpPr txBox="1"/>
          <p:nvPr/>
        </p:nvSpPr>
        <p:spPr>
          <a:xfrm>
            <a:off x="365760" y="2621572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Handling missing values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Detect duplicates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Check outliers</a:t>
            </a:r>
            <a:endParaRPr lang="en-IN" sz="20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8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0B8E1-EA8B-B219-1CE5-F63E592E3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>
            <a:extLst>
              <a:ext uri="{FF2B5EF4-FFF2-40B4-BE49-F238E27FC236}">
                <a16:creationId xmlns:a16="http://schemas.microsoft.com/office/drawing/2014/main" id="{AE06C64E-196F-AA09-46F5-4E62D19FB381}"/>
              </a:ext>
            </a:extLst>
          </p:cNvPr>
          <p:cNvSpPr/>
          <p:nvPr/>
        </p:nvSpPr>
        <p:spPr>
          <a:xfrm>
            <a:off x="230399" y="342899"/>
            <a:ext cx="8913599" cy="1039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Steps In Exploratory Data Analysis: Feature Engineering</a:t>
            </a:r>
          </a:p>
        </p:txBody>
      </p:sp>
      <p:sp>
        <p:nvSpPr>
          <p:cNvPr id="161" name="CustomShape 2">
            <a:extLst>
              <a:ext uri="{FF2B5EF4-FFF2-40B4-BE49-F238E27FC236}">
                <a16:creationId xmlns:a16="http://schemas.microsoft.com/office/drawing/2014/main" id="{EA44DD60-E48D-7B68-6125-77E97B4C6D9E}"/>
              </a:ext>
            </a:extLst>
          </p:cNvPr>
          <p:cNvSpPr/>
          <p:nvPr/>
        </p:nvSpPr>
        <p:spPr>
          <a:xfrm>
            <a:off x="346373" y="1635111"/>
            <a:ext cx="8913600" cy="3807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4163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Objective: To make data compatible with further processing</a:t>
            </a:r>
          </a:p>
        </p:txBody>
      </p:sp>
      <p:sp>
        <p:nvSpPr>
          <p:cNvPr id="162" name="CustomShape 3">
            <a:extLst>
              <a:ext uri="{FF2B5EF4-FFF2-40B4-BE49-F238E27FC236}">
                <a16:creationId xmlns:a16="http://schemas.microsoft.com/office/drawing/2014/main" id="{A94FABBC-98A0-D22D-FACB-E337A62AFEB0}"/>
              </a:ext>
            </a:extLst>
          </p:cNvPr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13</a:t>
            </a:fld>
            <a:endParaRPr lang="en-US" sz="1000" spc="-1">
              <a:latin typeface="Amasis MT Pro" panose="02040504050005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9ABB4-B45A-FACE-D387-61FE35CE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24" y="2420106"/>
            <a:ext cx="8167151" cy="393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5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37560" y="175092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Frequency vs. Probability</a:t>
            </a:r>
            <a:endParaRPr lang="en-US" sz="4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37560" y="1592480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14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1026" name="Picture 2" descr="Subjective Probability Definition">
            <a:extLst>
              <a:ext uri="{FF2B5EF4-FFF2-40B4-BE49-F238E27FC236}">
                <a16:creationId xmlns:a16="http://schemas.microsoft.com/office/drawing/2014/main" id="{89F0C9D2-36F4-694F-9973-AA93DA924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860" y="4122520"/>
            <a:ext cx="35433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3450A-3DC5-214B-816C-FF8EB5F1F733}"/>
              </a:ext>
            </a:extLst>
          </p:cNvPr>
          <p:cNvSpPr txBox="1"/>
          <p:nvPr/>
        </p:nvSpPr>
        <p:spPr>
          <a:xfrm>
            <a:off x="546754" y="1206400"/>
            <a:ext cx="83643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Amasis MT Pro" panose="02040504050005020304" pitchFamily="18" charset="77"/>
              </a:rPr>
              <a:t>Absolute Frequency</a:t>
            </a:r>
            <a:r>
              <a:rPr lang="en-GB" sz="2000" dirty="0">
                <a:latin typeface="Amasis MT Pro" panose="02040504050005020304" pitchFamily="18" charset="77"/>
              </a:rPr>
              <a:t>: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Amasis MT Pro" panose="02040504050005020304" pitchFamily="18" charset="77"/>
              </a:rPr>
              <a:t>Relative Frequency</a:t>
            </a:r>
            <a:r>
              <a:rPr lang="en-GB" sz="2000" dirty="0">
                <a:latin typeface="Amasis MT Pro" panose="02040504050005020304" pitchFamily="18" charset="77"/>
              </a:rPr>
              <a:t>: in relative terms or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masis MT Pro" panose="02040504050005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masis MT Pro" panose="02040504050005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Amasis MT Pro" panose="02040504050005020304" pitchFamily="18" charset="77"/>
              </a:rPr>
              <a:t>Probability</a:t>
            </a:r>
            <a:r>
              <a:rPr lang="en-GB" sz="2000" dirty="0">
                <a:latin typeface="Amasis MT Pro" panose="02040504050005020304" pitchFamily="18" charset="77"/>
              </a:rPr>
              <a:t>: likelihood of an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0 ≤ P(event) ≤ 1.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Based on historical relative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masis MT Pro" panose="02040504050005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masis MT Pro" panose="02040504050005020304" pitchFamily="18" charset="77"/>
            </a:endParaRPr>
          </a:p>
          <a:p>
            <a:r>
              <a:rPr lang="en-GB" sz="2000" dirty="0">
                <a:latin typeface="Amasis MT Pro" panose="02040504050005020304" pitchFamily="18" charset="77"/>
              </a:rPr>
              <a:t>Is </a:t>
            </a:r>
            <a:r>
              <a:rPr lang="en-GB" sz="2000" b="1" dirty="0">
                <a:latin typeface="Amasis MT Pro" panose="02040504050005020304" pitchFamily="18" charset="77"/>
              </a:rPr>
              <a:t>Probability </a:t>
            </a:r>
            <a:r>
              <a:rPr lang="en-GB" sz="2000" dirty="0">
                <a:latin typeface="Amasis MT Pro" panose="02040504050005020304" pitchFamily="18" charset="77"/>
              </a:rPr>
              <a:t>always a</a:t>
            </a:r>
            <a:r>
              <a:rPr lang="en-GB" sz="2000" b="1" dirty="0">
                <a:latin typeface="Amasis MT Pro" panose="02040504050005020304" pitchFamily="18" charset="77"/>
              </a:rPr>
              <a:t> relative frequency?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Amasis MT Pro" panose="02040504050005020304" pitchFamily="18" charset="77"/>
              </a:rPr>
              <a:t>Subjective probability</a:t>
            </a:r>
          </a:p>
          <a:p>
            <a:endParaRPr lang="en-GB" sz="2000" dirty="0">
              <a:latin typeface="Amasis MT Pro" panose="020405040500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783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Distributions</a:t>
            </a:r>
            <a:endParaRPr lang="en-US" sz="4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37560" y="1592480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15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3450A-3DC5-214B-816C-FF8EB5F1F733}"/>
              </a:ext>
            </a:extLst>
          </p:cNvPr>
          <p:cNvSpPr txBox="1"/>
          <p:nvPr/>
        </p:nvSpPr>
        <p:spPr>
          <a:xfrm>
            <a:off x="350682" y="1243260"/>
            <a:ext cx="8668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﻿The frequency of each </a:t>
            </a:r>
            <a:r>
              <a:rPr lang="en-GB" sz="2000" b="1" dirty="0">
                <a:latin typeface="Amasis MT Pro" panose="02040504050005020304" pitchFamily="18" charset="77"/>
              </a:rPr>
              <a:t>value</a:t>
            </a:r>
            <a:r>
              <a:rPr lang="en-GB" sz="2000" dirty="0">
                <a:latin typeface="Amasis MT Pro" panose="02040504050005020304" pitchFamily="18" charset="77"/>
              </a:rPr>
              <a:t> of the variable in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First step of EDA is to plot the distribution of important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Histograms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Decide on optimal Bin size: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Details vs. distribution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(horizontal) Bar plots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Density plots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Kernel density estimates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F26AE-649F-D24D-BBA9-F9552FDF0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" t="4701" r="9896"/>
          <a:stretch/>
        </p:blipFill>
        <p:spPr>
          <a:xfrm>
            <a:off x="4918658" y="3129699"/>
            <a:ext cx="3657291" cy="354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9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Distributions</a:t>
            </a:r>
            <a:endParaRPr lang="en-US" sz="4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37560" y="1592480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16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3450A-3DC5-214B-816C-FF8EB5F1F733}"/>
              </a:ext>
            </a:extLst>
          </p:cNvPr>
          <p:cNvSpPr txBox="1"/>
          <p:nvPr/>
        </p:nvSpPr>
        <p:spPr>
          <a:xfrm>
            <a:off x="237560" y="974596"/>
            <a:ext cx="8668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Things to note: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Model(s): </a:t>
            </a:r>
            <a:r>
              <a:rPr lang="en-GB" sz="2000" dirty="0" err="1">
                <a:latin typeface="Amasis MT Pro" panose="02040504050005020304" pitchFamily="18" charset="77"/>
              </a:rPr>
              <a:t>center</a:t>
            </a:r>
            <a:r>
              <a:rPr lang="en-GB" sz="2000" dirty="0">
                <a:latin typeface="Amasis MT Pro" panose="02040504050005020304" pitchFamily="18" charset="77"/>
              </a:rPr>
              <a:t>(s) and tails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Skewness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Extreme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Log-normality</a:t>
            </a:r>
          </a:p>
        </p:txBody>
      </p:sp>
      <p:pic>
        <p:nvPicPr>
          <p:cNvPr id="3074" name="Picture 2" descr="Plotly - Distplots Density Plot and Error Bar Plot">
            <a:extLst>
              <a:ext uri="{FF2B5EF4-FFF2-40B4-BE49-F238E27FC236}">
                <a16:creationId xmlns:a16="http://schemas.microsoft.com/office/drawing/2014/main" id="{59424DA2-2128-AE4F-B989-73031A51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324" y="2046492"/>
            <a:ext cx="4244836" cy="433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visualize a kernel density estimate - The DO Loop">
            <a:extLst>
              <a:ext uri="{FF2B5EF4-FFF2-40B4-BE49-F238E27FC236}">
                <a16:creationId xmlns:a16="http://schemas.microsoft.com/office/drawing/2014/main" id="{739585C0-BDB0-A34A-B2CB-B6DFF62B8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5" y="3492207"/>
            <a:ext cx="3845755" cy="288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50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Extreme values (Outliers)</a:t>
            </a:r>
            <a:endParaRPr lang="en-US" sz="4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37560" y="1592480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17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3450A-3DC5-214B-816C-FF8EB5F1F733}"/>
              </a:ext>
            </a:extLst>
          </p:cNvPr>
          <p:cNvSpPr txBox="1"/>
          <p:nvPr/>
        </p:nvSpPr>
        <p:spPr>
          <a:xfrm>
            <a:off x="388685" y="1110908"/>
            <a:ext cx="86688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﻿Substantially larger/smaller values for one or a handful of observations than the rest.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Amasis MT Pro" panose="02040504050005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Could be: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Due to error: Unit errors: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" panose="02040504050005020304" pitchFamily="18" charset="77"/>
              </a:rPr>
              <a:t>E.g., firms’ revenue in $m, flow variables in different time frames,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Part of the data: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" panose="02040504050005020304" pitchFamily="18" charset="77"/>
              </a:rPr>
              <a:t>returns on a sample of distressed firms, personal monthly medical expenditures, salaries,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What to do?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For errors: correct if possible, otherwise convert to missing (</a:t>
            </a:r>
            <a:r>
              <a:rPr lang="en-GB" sz="2000" dirty="0" err="1">
                <a:latin typeface="Amasis MT Pro" panose="02040504050005020304" pitchFamily="18" charset="77"/>
              </a:rPr>
              <a:t>NaN</a:t>
            </a:r>
            <a:r>
              <a:rPr lang="en-GB" sz="2000" dirty="0">
                <a:latin typeface="Amasis MT Pro" panose="02040504050005020304" pitchFamily="18" charset="7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Reframing the analysis scope: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Amasis MT Pro" panose="02040504050005020304" pitchFamily="18" charset="77"/>
              </a:rPr>
              <a:t>Censoring</a:t>
            </a:r>
            <a:r>
              <a:rPr lang="en-GB" sz="2000" dirty="0">
                <a:latin typeface="Amasis MT Pro" panose="02040504050005020304" pitchFamily="18" charset="77"/>
              </a:rPr>
              <a:t>: trimming or truncation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 err="1">
                <a:latin typeface="Amasis MT Pro" panose="02040504050005020304" pitchFamily="18" charset="77"/>
              </a:rPr>
              <a:t>Winsorizing</a:t>
            </a:r>
            <a:r>
              <a:rPr lang="en-GB" sz="2000" dirty="0">
                <a:latin typeface="Amasis MT Pro" panose="02040504050005020304" pitchFamily="18" charset="77"/>
              </a:rPr>
              <a:t>: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" panose="02040504050005020304" pitchFamily="18" charset="77"/>
              </a:rPr>
              <a:t>replace extreme values with the 95</a:t>
            </a:r>
            <a:r>
              <a:rPr lang="en-GB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" panose="02040504050005020304" pitchFamily="18" charset="77"/>
              </a:rPr>
              <a:t>th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" panose="02040504050005020304" pitchFamily="18" charset="77"/>
              </a:rPr>
              <a:t> percentile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latin typeface="Amasis MT Pro" panose="02040504050005020304" pitchFamily="18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latin typeface="Amasis MT Pro" panose="020405040500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067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6C1D4A-86B3-C57B-9DC4-23EBC9C6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031672"/>
            <a:ext cx="8262013" cy="27921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79FC80-FBB3-1BCE-F9E9-1425D64F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Extreme values (Outliers)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D8FC43-025E-73AB-0884-5673E759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 err="1">
                <a:latin typeface="Amasis MT Pro" panose="02040504050005020304" pitchFamily="18" charset="77"/>
              </a:rPr>
              <a:t>Winsorizing</a:t>
            </a:r>
            <a:r>
              <a:rPr lang="en-GB" sz="2400" dirty="0">
                <a:latin typeface="Amasis MT Pro" panose="02040504050005020304" pitchFamily="18" charset="77"/>
              </a:rPr>
              <a:t>: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" panose="02040504050005020304" pitchFamily="18" charset="77"/>
              </a:rPr>
              <a:t>replace extreme values with the 95</a:t>
            </a:r>
            <a:r>
              <a:rPr lang="en-GB" sz="2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" panose="02040504050005020304" pitchFamily="18" charset="77"/>
              </a:rPr>
              <a:t>th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" panose="02040504050005020304" pitchFamily="18" charset="77"/>
              </a:rPr>
              <a:t> percentile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9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Summary Statistics</a:t>
            </a:r>
            <a:endParaRPr lang="en-US" sz="4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37560" y="1592480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19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A4563-BAB0-924D-B7E0-546B5CFA1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399489"/>
            <a:ext cx="7683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2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09480" y="1295280"/>
            <a:ext cx="8532720" cy="1383184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Data </a:t>
            </a:r>
            <a:r>
              <a:rPr lang="en-US" sz="3200" b="1" spc="-1">
                <a:solidFill>
                  <a:srgbClr val="004F8F"/>
                </a:solidFill>
                <a:latin typeface="Amasis MT Pro" panose="02040504050005020304" pitchFamily="18" charset="77"/>
              </a:rPr>
              <a:t>Science Techniques </a:t>
            </a:r>
            <a:r>
              <a:rPr lang="en-US" sz="32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and Real-</a:t>
            </a:r>
          </a:p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World Applications</a:t>
            </a:r>
          </a:p>
          <a:p>
            <a:pPr>
              <a:lnSpc>
                <a:spcPct val="100000"/>
              </a:lnSpc>
            </a:pPr>
            <a:endParaRPr lang="en-US" sz="3200" spc="-1" dirty="0">
              <a:solidFill>
                <a:srgbClr val="004F8F"/>
              </a:solidFill>
              <a:latin typeface="Amasis MT Pro" panose="02040504050005020304" pitchFamily="18" charset="77"/>
              <a:ea typeface="Arial Narrow"/>
            </a:endParaRPr>
          </a:p>
          <a:p>
            <a:endParaRPr lang="en-US" sz="3200" b="0" strike="noStrike" spc="-1" dirty="0">
              <a:solidFill>
                <a:srgbClr val="004F8F"/>
              </a:solidFill>
              <a:latin typeface="Amasis MT Pro" panose="02040504050005020304" pitchFamily="18" charset="77"/>
              <a:ea typeface="Arial Narrow"/>
            </a:endParaRPr>
          </a:p>
          <a:p>
            <a:r>
              <a:rPr lang="en-US" sz="3200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Exploratory Data Analysis (EDA) &amp; Visualizations</a:t>
            </a:r>
          </a:p>
          <a:p>
            <a:endParaRPr lang="en-US" sz="3200" spc="-1" dirty="0">
              <a:solidFill>
                <a:srgbClr val="004F8F"/>
              </a:solidFill>
              <a:latin typeface="Amasis MT Pro" panose="02040504050005020304" pitchFamily="18" charset="77"/>
              <a:ea typeface="Arial Narrow"/>
            </a:endParaRPr>
          </a:p>
          <a:p>
            <a:r>
              <a:rPr lang="en-US" sz="2800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Zahra Sharafi</a:t>
            </a:r>
            <a:endParaRPr lang="en-US" sz="2400" b="0" strike="noStrike" spc="-1" dirty="0">
              <a:solidFill>
                <a:srgbClr val="004F8F"/>
              </a:solidFill>
              <a:latin typeface="Amasis MT Pro" panose="02040504050005020304" pitchFamily="18" charset="77"/>
              <a:ea typeface="Arial Narrow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4F8F"/>
              </a:solidFill>
              <a:latin typeface="Amasis MT Pro" panose="02040504050005020304" pitchFamily="18" charset="77"/>
              <a:ea typeface="Arial Narrow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  <a:hlinkClick r:id="rId3"/>
              </a:rPr>
              <a:t>https://sites.google.com/view/zahrasharafi/home</a:t>
            </a:r>
            <a:endParaRPr lang="en-US" sz="2000" spc="-1" dirty="0">
              <a:solidFill>
                <a:srgbClr val="004F8F"/>
              </a:solidFill>
              <a:latin typeface="Amasis MT Pro" panose="02040504050005020304" pitchFamily="18" charset="77"/>
              <a:ea typeface="Arial Narrow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Email: </a:t>
            </a:r>
            <a:r>
              <a:rPr lang="nn-NO" sz="2000" b="0" strike="noStrike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z.sharafi@fs.de</a:t>
            </a:r>
            <a:endParaRPr lang="en-US" sz="2000" b="0" strike="noStrike" spc="-1" dirty="0">
              <a:solidFill>
                <a:srgbClr val="004F8F"/>
              </a:solidFill>
              <a:latin typeface="Amasis MT Pro" panose="02040504050005020304" pitchFamily="18" charset="77"/>
              <a:ea typeface="Arial Narrow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FA40484E-038F-4A62-A2EA-BEA6C46342C6}" type="slidenum">
              <a:rPr lang="en-US" sz="1000" b="0" strike="noStrike" spc="-1">
                <a:solidFill>
                  <a:srgbClr val="004F8F"/>
                </a:solidFill>
                <a:latin typeface="Arial Narrow"/>
                <a:ea typeface="Arial Narrow"/>
              </a:rPr>
              <a:t>2</a:t>
            </a:fld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C6A1-E946-CD54-4514-64E30E447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39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Summary Statistics</a:t>
            </a:r>
            <a:endParaRPr lang="en-US" sz="3600" spc="-1" dirty="0">
              <a:latin typeface="Amasis MT Pro" panose="020405040500050203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BF9C-EA30-9AAE-321B-D3F3E7D3E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1537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Moments are a way of summarizing the shape of a distribution.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1st moment (mean):</a:t>
            </a:r>
            <a:r>
              <a:rPr lang="en-US" sz="2400" dirty="0"/>
              <a:t> central location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2nd moment (variance / standard deviation):</a:t>
            </a:r>
            <a:r>
              <a:rPr lang="en-US" sz="2400" dirty="0"/>
              <a:t> spread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3rd moment (skewness):</a:t>
            </a:r>
            <a:r>
              <a:rPr lang="en-US" sz="2400" dirty="0"/>
              <a:t> asymmetry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4th moment (kurtosis):</a:t>
            </a:r>
            <a:r>
              <a:rPr lang="en-US" sz="2400" dirty="0"/>
              <a:t> tail heaviness (higher chance of outliers)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6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Summary Statistics</a:t>
            </a:r>
            <a:endParaRPr lang="en-US" sz="4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37560" y="1592480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21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1B5920-87EF-6B41-A7AE-F9A04ECE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4" y="1157160"/>
            <a:ext cx="8759935" cy="53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56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endParaRPr lang="en-US" sz="4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37560" y="1592480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22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D1A4A5-5C01-7348-9469-BF718F55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02" y="1715512"/>
            <a:ext cx="8629395" cy="31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08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28040" y="434974"/>
            <a:ext cx="8620480" cy="8658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Automatic Exploratory Data Analysis (EDA) tools</a:t>
            </a:r>
            <a:endParaRPr lang="en-US" sz="32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37560" y="1592480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23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4E447-2BDE-F676-B6C2-2ACDBCD46F6E}"/>
              </a:ext>
            </a:extLst>
          </p:cNvPr>
          <p:cNvSpPr txBox="1"/>
          <p:nvPr/>
        </p:nvSpPr>
        <p:spPr>
          <a:xfrm>
            <a:off x="376200" y="1798684"/>
            <a:ext cx="85302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Python (or R) libraries that </a:t>
            </a:r>
            <a:r>
              <a:rPr lang="en-US" sz="2000" b="1" dirty="0"/>
              <a:t>generate summary statistics, visualizations, and insights</a:t>
            </a:r>
            <a:r>
              <a:rPr lang="en-US" sz="2000" dirty="0"/>
              <a:t> about your dataset with very little 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They’re super handy when you want to quickly understand the structure, quality, and patterns in your data.</a:t>
            </a:r>
            <a:endParaRPr lang="en-US" sz="2000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DE" sz="2000" dirty="0">
                <a:latin typeface="-apple-system"/>
              </a:rPr>
              <a:t>Some Python packages perform an EDA for your pandas data frames.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DE" sz="2000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DE" sz="2000" dirty="0">
                <a:latin typeface="-apple-system"/>
              </a:rPr>
              <a:t>Examples are provided in the following notebook: </a:t>
            </a:r>
            <a:r>
              <a:rPr lang="en-GB" sz="2000" dirty="0">
                <a:latin typeface="-apple-system"/>
                <a:hlinkClick r:id="rId3"/>
              </a:rPr>
              <a:t>https://www.kaggle.com/code/andreshg/automatic-eda-libraries-comparisson</a:t>
            </a:r>
            <a:endParaRPr lang="en-GB" sz="2000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latin typeface="-apple-system"/>
            </a:endParaRPr>
          </a:p>
          <a:p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214010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C9B2AD-D32D-F770-7E89-89817245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cs typeface="+mn-cs"/>
              </a:rPr>
              <a:t>Now to the code…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43B752-5FB8-5F36-3500-CA8544EED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pc="-1" dirty="0">
                <a:solidFill>
                  <a:schemeClr val="accent4">
                    <a:lumMod val="75000"/>
                  </a:schemeClr>
                </a:solidFill>
                <a:latin typeface="Amasis MT Pro" panose="02040504050005020304" pitchFamily="18" charset="77"/>
              </a:rPr>
              <a:t>P05 </a:t>
            </a:r>
            <a:r>
              <a:rPr lang="en-US" sz="2400" spc="-1" dirty="0" err="1">
                <a:solidFill>
                  <a:schemeClr val="accent4">
                    <a:lumMod val="75000"/>
                  </a:schemeClr>
                </a:solidFill>
                <a:latin typeface="Amasis MT Pro" panose="02040504050005020304" pitchFamily="18" charset="77"/>
              </a:rPr>
              <a:t>AutoEDA.ipynb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24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37560" y="102959"/>
            <a:ext cx="7087240" cy="10345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Visualization</a:t>
            </a:r>
            <a:endParaRPr lang="en-US" sz="4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37560" y="1592480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25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A0CE-673D-444C-92E0-A68E8BA1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96" y="1454545"/>
            <a:ext cx="7954218" cy="485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54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24D01D6-9BD9-BA0D-3CF3-CBDB81AE652F}"/>
              </a:ext>
            </a:extLst>
          </p:cNvPr>
          <p:cNvSpPr/>
          <p:nvPr/>
        </p:nvSpPr>
        <p:spPr>
          <a:xfrm>
            <a:off x="216520" y="98058"/>
            <a:ext cx="7087240" cy="13183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endParaRPr lang="en-US" sz="2000" spc="-1" dirty="0">
              <a:latin typeface="Amasis MT Pro" panose="02040504050005020304" pitchFamily="18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F736E-AB11-9363-6D10-1EB1CBA5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Bad graphs</a:t>
            </a:r>
            <a:br>
              <a:rPr lang="en-US" sz="36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</a:br>
            <a:r>
              <a:rPr lang="en-US" sz="1800" spc="-1" dirty="0">
                <a:latin typeface="Amasis MT Pro" panose="02040504050005020304" pitchFamily="18" charset="77"/>
              </a:rPr>
              <a:t>(based on </a:t>
            </a:r>
            <a:r>
              <a:rPr lang="en-GB" sz="1800" spc="-1" dirty="0">
                <a:latin typeface="Amasis MT Pro" panose="02040504050005020304" pitchFamily="18" charset="77"/>
              </a:rPr>
              <a:t>storytelling with data</a:t>
            </a:r>
            <a:r>
              <a:rPr lang="en-GB" sz="1800" dirty="0"/>
              <a:t> </a:t>
            </a:r>
            <a:r>
              <a:rPr lang="en-GB" sz="1800" dirty="0">
                <a:hlinkClick r:id="rId2"/>
              </a:rPr>
              <a:t>https://www.storytellingwithdata.com/</a:t>
            </a:r>
            <a:r>
              <a:rPr lang="en-GB" sz="1800" dirty="0"/>
              <a:t> </a:t>
            </a:r>
            <a:r>
              <a:rPr lang="en-US" sz="1800" spc="-1" dirty="0">
                <a:latin typeface="Amasis MT Pro" panose="02040504050005020304" pitchFamily="18" charset="77"/>
              </a:rPr>
              <a:t>)</a:t>
            </a:r>
            <a:br>
              <a:rPr lang="en-US" sz="1800" spc="-1" dirty="0">
                <a:latin typeface="Amasis MT Pro" panose="02040504050005020304" pitchFamily="18" charset="77"/>
              </a:rPr>
            </a:b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F73EF-22F8-C0ED-C097-E91B93DAF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183336" cy="47275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“bad graphs” are those that fail to communicate insights clearly and effectively. 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They may contain technically correct data, but the design choices get in the way of the story, confuse the reader, or even mislead.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Here are the key types of </a:t>
            </a:r>
            <a:r>
              <a:rPr lang="en-US" sz="2000" b="1" dirty="0"/>
              <a:t>bad graphs</a:t>
            </a:r>
            <a:r>
              <a:rPr lang="en-US" sz="2000" dirty="0"/>
              <a:t> and why they are problematic: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 lvl="1">
              <a:lnSpc>
                <a:spcPct val="120000"/>
              </a:lnSpc>
              <a:buFont typeface="Aptos" panose="020B0004020202020204" pitchFamily="34" charset="0"/>
              <a:buChar char="–"/>
            </a:pPr>
            <a:r>
              <a:rPr lang="en-US" sz="1600" dirty="0"/>
              <a:t>Too Much Clutter</a:t>
            </a:r>
          </a:p>
          <a:p>
            <a:pPr lvl="1">
              <a:lnSpc>
                <a:spcPct val="120000"/>
              </a:lnSpc>
              <a:buFont typeface="Aptos" panose="020B0004020202020204" pitchFamily="34" charset="0"/>
              <a:buChar char="–"/>
            </a:pPr>
            <a:r>
              <a:rPr lang="en-US" sz="1600" dirty="0"/>
              <a:t>Wrong Chart Type</a:t>
            </a:r>
          </a:p>
          <a:p>
            <a:pPr lvl="1">
              <a:lnSpc>
                <a:spcPct val="120000"/>
              </a:lnSpc>
              <a:buFont typeface="Aptos" panose="020B0004020202020204" pitchFamily="34" charset="0"/>
              <a:buChar char="–"/>
            </a:pPr>
            <a:r>
              <a:rPr lang="en-US" sz="1600" dirty="0"/>
              <a:t>Poor Use of Color</a:t>
            </a:r>
          </a:p>
          <a:p>
            <a:pPr lvl="1">
              <a:lnSpc>
                <a:spcPct val="120000"/>
              </a:lnSpc>
              <a:buFont typeface="Aptos" panose="020B0004020202020204" pitchFamily="34" charset="0"/>
              <a:buChar char="–"/>
            </a:pPr>
            <a:r>
              <a:rPr lang="en-US" sz="1600" dirty="0"/>
              <a:t>Unnecessary Complexity</a:t>
            </a:r>
          </a:p>
          <a:p>
            <a:pPr lvl="1">
              <a:lnSpc>
                <a:spcPct val="120000"/>
              </a:lnSpc>
              <a:buFont typeface="Aptos" panose="020B0004020202020204" pitchFamily="34" charset="0"/>
              <a:buChar char="–"/>
            </a:pPr>
            <a:r>
              <a:rPr lang="en-US" sz="1600" dirty="0"/>
              <a:t>Misleading Axes</a:t>
            </a:r>
          </a:p>
          <a:p>
            <a:pPr lvl="1">
              <a:lnSpc>
                <a:spcPct val="120000"/>
              </a:lnSpc>
              <a:buFont typeface="Aptos" panose="020B0004020202020204" pitchFamily="34" charset="0"/>
              <a:buChar char="–"/>
            </a:pPr>
            <a:r>
              <a:rPr lang="en-US" sz="1600" dirty="0"/>
              <a:t>Ineffective Labeling</a:t>
            </a:r>
          </a:p>
          <a:p>
            <a:pPr lvl="1">
              <a:lnSpc>
                <a:spcPct val="120000"/>
              </a:lnSpc>
              <a:buFont typeface="Aptos" panose="020B0004020202020204" pitchFamily="34" charset="0"/>
              <a:buChar char="–"/>
            </a:pPr>
            <a:r>
              <a:rPr lang="en-US" sz="1600" dirty="0"/>
              <a:t>Pie and Donut Charts with Too Many Slices</a:t>
            </a:r>
          </a:p>
          <a:p>
            <a:pPr lvl="1">
              <a:lnSpc>
                <a:spcPct val="120000"/>
              </a:lnSpc>
              <a:buFont typeface="Aptos" panose="020B0004020202020204" pitchFamily="34" charset="0"/>
              <a:buChar char="–"/>
            </a:pPr>
            <a:r>
              <a:rPr lang="en-US" sz="1600" dirty="0"/>
              <a:t>Overloading with Numbers</a:t>
            </a:r>
          </a:p>
          <a:p>
            <a:pPr lvl="1">
              <a:lnSpc>
                <a:spcPct val="120000"/>
              </a:lnSpc>
              <a:buFont typeface="Aptos" panose="020B0004020202020204" pitchFamily="34" charset="0"/>
              <a:buChar char="–"/>
            </a:pPr>
            <a:r>
              <a:rPr lang="en-US" sz="1600" dirty="0"/>
              <a:t>Ignoring the Audience</a:t>
            </a:r>
          </a:p>
        </p:txBody>
      </p:sp>
    </p:spTree>
    <p:extLst>
      <p:ext uri="{BB962C8B-B14F-4D97-AF65-F5344CB8AC3E}">
        <p14:creationId xmlns:p14="http://schemas.microsoft.com/office/powerpoint/2010/main" val="57190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EBD8A-A783-CF51-7953-EDB7470A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E2918796-AB18-CF87-5793-E240531BB3BE}"/>
              </a:ext>
            </a:extLst>
          </p:cNvPr>
          <p:cNvSpPr/>
          <p:nvPr/>
        </p:nvSpPr>
        <p:spPr>
          <a:xfrm>
            <a:off x="216520" y="98058"/>
            <a:ext cx="7087240" cy="13183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endParaRPr lang="en-US" sz="2000" spc="-1" dirty="0">
              <a:latin typeface="Amasis MT Pro" panose="02040504050005020304" pitchFamily="18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0E85A-A8B4-7A01-5F9D-9B35F577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Bad graphs</a:t>
            </a:r>
            <a:br>
              <a:rPr lang="en-US" sz="36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</a:br>
            <a:r>
              <a:rPr lang="en-US" sz="1800" spc="-1" dirty="0">
                <a:latin typeface="Amasis MT Pro" panose="02040504050005020304" pitchFamily="18" charset="77"/>
              </a:rPr>
              <a:t>(based on </a:t>
            </a:r>
            <a:r>
              <a:rPr lang="en-GB" sz="1800" spc="-1" dirty="0">
                <a:latin typeface="Amasis MT Pro" panose="02040504050005020304" pitchFamily="18" charset="77"/>
              </a:rPr>
              <a:t>storytelling with data</a:t>
            </a:r>
            <a:r>
              <a:rPr lang="en-GB" sz="1800" dirty="0"/>
              <a:t> </a:t>
            </a:r>
            <a:r>
              <a:rPr lang="en-GB" sz="1800" dirty="0">
                <a:hlinkClick r:id="rId2"/>
              </a:rPr>
              <a:t>https://www.storytellingwithdata.com/</a:t>
            </a:r>
            <a:r>
              <a:rPr lang="en-GB" sz="1800" dirty="0"/>
              <a:t> </a:t>
            </a:r>
            <a:r>
              <a:rPr lang="en-US" sz="1800" spc="-1" dirty="0">
                <a:latin typeface="Amasis MT Pro" panose="02040504050005020304" pitchFamily="18" charset="77"/>
              </a:rPr>
              <a:t>)</a:t>
            </a:r>
            <a:br>
              <a:rPr lang="en-US" sz="1800" spc="-1" dirty="0">
                <a:latin typeface="Amasis MT Pro" panose="02040504050005020304" pitchFamily="18" charset="77"/>
              </a:rPr>
            </a:br>
            <a:endParaRPr lang="en-US" sz="1800" dirty="0"/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33C980EB-E800-FD48-9DEA-025E7C64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71" y="2785950"/>
            <a:ext cx="2486758" cy="3514855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7FB5A4BD-228E-5241-A889-4F334A6C3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535" y="2785950"/>
            <a:ext cx="2759160" cy="3514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1C256-04AB-8D42-B3DF-5BE273128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213" y="2785950"/>
            <a:ext cx="2776734" cy="35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66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97692" y="195488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Roadmap</a:t>
            </a:r>
            <a:endParaRPr lang="en-US" sz="4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543091" y="1379082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sz="2000" dirty="0">
                <a:latin typeface="Amasis MT Pro" panose="02040504050005020304" pitchFamily="18" charset="77"/>
              </a:rPr>
              <a:t>Understand the context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masis MT Pro" panose="02040504050005020304" pitchFamily="18" charset="77"/>
              </a:rPr>
              <a:t>Who is your audience? What do you need them to know or do? </a:t>
            </a:r>
            <a:endParaRPr lang="en-GB" sz="2000" dirty="0">
              <a:latin typeface="Amasis MT Pro" panose="02040504050005020304" pitchFamily="18" charset="77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sz="2000" dirty="0">
                <a:latin typeface="Amasis MT Pro" panose="02040504050005020304" pitchFamily="18" charset="77"/>
              </a:rPr>
              <a:t>Choose an appropriate visual display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masis MT Pro" panose="02040504050005020304" pitchFamily="18" charset="77"/>
              </a:rPr>
              <a:t>What is the best way to show the data you want to communicate?</a:t>
            </a:r>
            <a:endParaRPr lang="en-GB" sz="2000" dirty="0">
              <a:latin typeface="Amasis MT Pro" panose="02040504050005020304" pitchFamily="18" charset="77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sz="2000" dirty="0">
                <a:latin typeface="Amasis MT Pro" panose="02040504050005020304" pitchFamily="18" charset="77"/>
              </a:rPr>
              <a:t>Eliminate clutter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How to find disorders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sz="2000" dirty="0">
                <a:latin typeface="Amasis MT Pro" panose="02040504050005020304" pitchFamily="18" charset="77"/>
              </a:rPr>
              <a:t>Focus attention where you want it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Take care of visual cues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sz="2000" dirty="0">
                <a:latin typeface="Amasis MT Pro" panose="02040504050005020304" pitchFamily="18" charset="77"/>
              </a:rPr>
              <a:t>Think like a designer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sz="2000" dirty="0">
                <a:latin typeface="Amasis MT Pro" panose="02040504050005020304" pitchFamily="18" charset="77"/>
              </a:rPr>
              <a:t>Tell a story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masis MT Pro" panose="02040504050005020304" pitchFamily="18" charset="77"/>
              </a:rPr>
              <a:t>Communicate with data </a:t>
            </a:r>
            <a:endParaRPr lang="en-GB" sz="2000" dirty="0">
              <a:latin typeface="Amasis MT Pro" panose="02040504050005020304" pitchFamily="18" charset="77"/>
            </a:endParaRPr>
          </a:p>
          <a:p>
            <a:pPr lvl="1"/>
            <a:r>
              <a:rPr lang="en-GB" sz="2000" dirty="0">
                <a:latin typeface="Amasis MT Pro" panose="02040504050005020304" pitchFamily="18" charset="77"/>
              </a:rPr>
              <a:t> </a:t>
            </a: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28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8291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1. Context</a:t>
            </a:r>
            <a:endParaRPr lang="en-US" sz="4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16520" y="1319211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Exploratory vs. explanatory analysis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Identify the audience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How much detail do you need to communicate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Depending on your audience/goals, make a shift toward explanatory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Prioritize among the messages you want to convey</a:t>
            </a:r>
          </a:p>
          <a:p>
            <a:pPr lvl="1"/>
            <a:endParaRPr lang="en-GB" sz="2000" dirty="0"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29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099DDF-0A91-834D-874A-A7D4896AA4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6"/>
          <a:stretch/>
        </p:blipFill>
        <p:spPr>
          <a:xfrm>
            <a:off x="1893631" y="3207387"/>
            <a:ext cx="5356737" cy="346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6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86806" y="297123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Agenda</a:t>
            </a:r>
            <a:endParaRPr lang="en-US" sz="4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68449" y="1406297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4700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Exploratory Data Analysis </a:t>
            </a:r>
          </a:p>
          <a:p>
            <a:pPr marL="801900" lvl="1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latin typeface="Amasis MT Pro" panose="02040504050005020304" pitchFamily="18" charset="77"/>
              </a:rPr>
              <a:t>(ch3. Data Analysis for Business, Economics, and Policy)</a:t>
            </a:r>
          </a:p>
          <a:p>
            <a:pPr marL="344700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latin typeface="Amasis MT Pro" panose="02040504050005020304" pitchFamily="18" charset="77"/>
            </a:endParaRPr>
          </a:p>
          <a:p>
            <a:pPr marL="344700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Auto EDA tools</a:t>
            </a:r>
          </a:p>
          <a:p>
            <a:pPr marL="344700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latin typeface="Amasis MT Pro" panose="02040504050005020304" pitchFamily="18" charset="77"/>
            </a:endParaRPr>
          </a:p>
          <a:p>
            <a:pPr marL="344700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Visualization tips</a:t>
            </a:r>
          </a:p>
          <a:p>
            <a:pPr marL="801900" lvl="1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latin typeface="Amasis MT Pro" panose="02040504050005020304" pitchFamily="18" charset="77"/>
              </a:rPr>
              <a:t>(based on </a:t>
            </a:r>
            <a:r>
              <a:rPr lang="en-GB" sz="1600" spc="-1" dirty="0">
                <a:latin typeface="Amasis MT Pro" panose="02040504050005020304" pitchFamily="18" charset="77"/>
              </a:rPr>
              <a:t>storytelling with data, </a:t>
            </a:r>
            <a:r>
              <a:rPr lang="en-GB" sz="1600" spc="-1" dirty="0">
                <a:latin typeface="Amasis MT Pro" panose="02040504050005020304" pitchFamily="18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https://www.storytellingwithdata.com/</a:t>
            </a:r>
            <a:r>
              <a:rPr lang="en-GB" sz="1600" spc="-1" dirty="0">
                <a:latin typeface="Amasis MT Pro" panose="02040504050005020304" pitchFamily="18" charset="77"/>
              </a:rPr>
              <a:t>  </a:t>
            </a:r>
            <a:r>
              <a:rPr lang="en-US" sz="1600" spc="-1" dirty="0">
                <a:latin typeface="Amasis MT Pro" panose="02040504050005020304" pitchFamily="18" charset="77"/>
              </a:rPr>
              <a:t>)</a:t>
            </a:r>
          </a:p>
          <a:p>
            <a:pPr marL="801900" lvl="1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1200" spc="-1" dirty="0">
              <a:latin typeface="Amasis MT Pro" panose="02040504050005020304" pitchFamily="18" charset="77"/>
            </a:endParaRPr>
          </a:p>
          <a:p>
            <a:pPr marL="344700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Matplotlib</a:t>
            </a:r>
          </a:p>
          <a:p>
            <a:pPr marL="344700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  <a:p>
            <a:pPr marL="801900" lvl="1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5269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2.Choose an effective visual </a:t>
            </a: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30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45A92-757C-6F42-AB76-88AC6034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6" y="1228726"/>
            <a:ext cx="4246286" cy="5440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3A3C72-7DB6-3341-8B31-6966EAD0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6701"/>
            <a:ext cx="3990792" cy="574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36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endParaRPr lang="en-US" sz="4000" b="1" spc="-1" dirty="0">
              <a:solidFill>
                <a:srgbClr val="004F8F"/>
              </a:solidFill>
              <a:latin typeface="Amasis MT Pro" panose="02040504050005020304" pitchFamily="18" charset="77"/>
              <a:ea typeface="Arial Narrow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31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45A92-757C-6F42-AB76-88AC6034B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72" b="68829"/>
          <a:stretch/>
        </p:blipFill>
        <p:spPr>
          <a:xfrm>
            <a:off x="147320" y="102960"/>
            <a:ext cx="2098866" cy="1695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9CD3DE-28C1-8147-8801-C5D91B183F09}"/>
              </a:ext>
            </a:extLst>
          </p:cNvPr>
          <p:cNvSpPr/>
          <p:nvPr/>
        </p:nvSpPr>
        <p:spPr>
          <a:xfrm>
            <a:off x="375827" y="1798736"/>
            <a:ext cx="4764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masis MT Pro" panose="02040504050005020304" pitchFamily="18" charset="77"/>
              </a:rPr>
              <a:t>When you have just a number or two to share: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F141A-5150-354E-88A3-295BA2FF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72" y="2172918"/>
            <a:ext cx="3005251" cy="43918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F13600-024E-B04B-805D-F4FE3F7FB562}"/>
              </a:ext>
            </a:extLst>
          </p:cNvPr>
          <p:cNvCxnSpPr>
            <a:stCxn id="5" idx="3"/>
          </p:cNvCxnSpPr>
          <p:nvPr/>
        </p:nvCxnSpPr>
        <p:spPr>
          <a:xfrm flipV="1">
            <a:off x="3843423" y="4368839"/>
            <a:ext cx="11250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42B27A4-A47D-1F44-8C0F-96BCA5E89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961" y="3494890"/>
            <a:ext cx="2786353" cy="174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37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32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45A92-757C-6F42-AB76-88AC6034B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6" t="32598" r="48014" b="34530"/>
          <a:stretch/>
        </p:blipFill>
        <p:spPr>
          <a:xfrm>
            <a:off x="315590" y="161841"/>
            <a:ext cx="1990640" cy="1788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8A4228-CB3B-1044-9C2E-5411D3BD5AD2}"/>
              </a:ext>
            </a:extLst>
          </p:cNvPr>
          <p:cNvSpPr txBox="1"/>
          <p:nvPr/>
        </p:nvSpPr>
        <p:spPr>
          <a:xfrm>
            <a:off x="315590" y="2322414"/>
            <a:ext cx="8452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400" dirty="0">
                <a:latin typeface="Amasis MT Pro" panose="02040504050005020304" pitchFamily="18" charset="77"/>
              </a:rPr>
              <a:t>When you have a mixed audience, each </a:t>
            </a:r>
            <a:r>
              <a:rPr lang="en-US" sz="2400" dirty="0">
                <a:latin typeface="Amasis MT Pro" panose="02040504050005020304" pitchFamily="18" charset="77"/>
              </a:rPr>
              <a:t>interested</a:t>
            </a:r>
            <a:r>
              <a:rPr lang="en-DE" sz="2400" dirty="0">
                <a:latin typeface="Amasis MT Pro" panose="02040504050005020304" pitchFamily="18" charset="77"/>
              </a:rPr>
              <a:t> in a particular number in a row/column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Amasis MT Pro" panose="02040504050005020304" pitchFamily="18" charset="77"/>
              </a:rPr>
              <a:t>E.g</a:t>
            </a:r>
            <a:r>
              <a:rPr lang="en-GB" sz="2400" dirty="0">
                <a:latin typeface="Amasis MT Pro" panose="02040504050005020304" pitchFamily="18" charset="77"/>
              </a:rPr>
              <a:t>: </a:t>
            </a:r>
            <a:r>
              <a:rPr lang="en-GB" sz="2400" dirty="0" err="1">
                <a:latin typeface="Amasis MT Pro" panose="02040504050005020304" pitchFamily="18" charset="77"/>
              </a:rPr>
              <a:t>Diffe</a:t>
            </a:r>
            <a:r>
              <a:rPr lang="en-DE" sz="2400" dirty="0">
                <a:latin typeface="Amasis MT Pro" panose="02040504050005020304" pitchFamily="18" charset="77"/>
              </a:rPr>
              <a:t>rent units of numbers in a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400" dirty="0">
                <a:latin typeface="Amasis MT Pro" panose="02040504050005020304" pitchFamily="18" charset="77"/>
              </a:rPr>
              <a:t>In live </a:t>
            </a:r>
            <a:r>
              <a:rPr lang="en-US" sz="2400" dirty="0">
                <a:latin typeface="Amasis MT Pro" panose="02040504050005020304" pitchFamily="18" charset="77"/>
              </a:rPr>
              <a:t>presentations</a:t>
            </a:r>
            <a:r>
              <a:rPr lang="en-DE" sz="2400" dirty="0">
                <a:latin typeface="Amasis MT Pro" panose="02040504050005020304" pitchFamily="18" charset="77"/>
              </a:rPr>
              <a:t>, tables kill the attention </a:t>
            </a:r>
            <a:r>
              <a:rPr lang="en-US" sz="2400" dirty="0">
                <a:latin typeface="Amasis MT Pro" panose="02040504050005020304" pitchFamily="18" charset="77"/>
              </a:rPr>
              <a:t>of</a:t>
            </a:r>
            <a:r>
              <a:rPr lang="en-DE" sz="2400" dirty="0">
                <a:latin typeface="Amasis MT Pro" panose="02040504050005020304" pitchFamily="18" charset="77"/>
              </a:rPr>
              <a:t> the speakers</a:t>
            </a:r>
          </a:p>
        </p:txBody>
      </p:sp>
    </p:spTree>
    <p:extLst>
      <p:ext uri="{BB962C8B-B14F-4D97-AF65-F5344CB8AC3E}">
        <p14:creationId xmlns:p14="http://schemas.microsoft.com/office/powerpoint/2010/main" val="476265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33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45A92-757C-6F42-AB76-88AC6034B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6" t="68444" r="48014" b="171"/>
          <a:stretch/>
        </p:blipFill>
        <p:spPr>
          <a:xfrm>
            <a:off x="315590" y="307497"/>
            <a:ext cx="1990640" cy="1707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8A4228-CB3B-1044-9C2E-5411D3BD5AD2}"/>
              </a:ext>
            </a:extLst>
          </p:cNvPr>
          <p:cNvSpPr txBox="1"/>
          <p:nvPr/>
        </p:nvSpPr>
        <p:spPr>
          <a:xfrm>
            <a:off x="315590" y="2322414"/>
            <a:ext cx="8452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sis MT Pro" panose="02040504050005020304" pitchFamily="18" charset="77"/>
              </a:rPr>
              <a:t>Color saturations reduce the mental process of comparing numbers in a table.</a:t>
            </a:r>
            <a:endParaRPr lang="en-DE" sz="2400" dirty="0">
              <a:latin typeface="Amasis MT Pro" panose="020405040500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1503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34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4228-CB3B-1044-9C2E-5411D3BD5AD2}"/>
              </a:ext>
            </a:extLst>
          </p:cNvPr>
          <p:cNvSpPr txBox="1"/>
          <p:nvPr/>
        </p:nvSpPr>
        <p:spPr>
          <a:xfrm>
            <a:off x="315590" y="2322414"/>
            <a:ext cx="8452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sis MT Pro" panose="02040504050005020304" pitchFamily="18" charset="77"/>
              </a:rPr>
              <a:t>Useful for showing the relationship between two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sis MT Pro" panose="02040504050005020304" pitchFamily="18" charset="77"/>
              </a:rPr>
              <a:t>Use line/colors for meaningful groupings: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>
              <a:latin typeface="Amasis MT Pro" panose="02040504050005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B7A0C-6CB7-974B-8697-2A8DA968E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6" r="2850" b="68829"/>
          <a:stretch/>
        </p:blipFill>
        <p:spPr>
          <a:xfrm>
            <a:off x="315590" y="297169"/>
            <a:ext cx="1772155" cy="16957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DC489-0F31-9E4F-9243-610CF19B3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662" y="3523856"/>
            <a:ext cx="3438739" cy="25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74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35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4228-CB3B-1044-9C2E-5411D3BD5AD2}"/>
              </a:ext>
            </a:extLst>
          </p:cNvPr>
          <p:cNvSpPr txBox="1"/>
          <p:nvPr/>
        </p:nvSpPr>
        <p:spPr>
          <a:xfrm>
            <a:off x="315590" y="2322414"/>
            <a:ext cx="8452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sis MT Pro" panose="02040504050005020304" pitchFamily="18" charset="77"/>
              </a:rPr>
              <a:t>Mostly used for “continuous”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sis MT Pro" panose="02040504050005020304" pitchFamily="18" charset="77"/>
              </a:rPr>
              <a:t>Highlight the average, and summary statistics: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>
              <a:latin typeface="Amasis MT Pro" panose="02040504050005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B7A0C-6CB7-974B-8697-2A8DA968E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6" t="34253" r="2850" b="33321"/>
          <a:stretch/>
        </p:blipFill>
        <p:spPr>
          <a:xfrm>
            <a:off x="315590" y="258945"/>
            <a:ext cx="1772155" cy="1764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35A00C-8D27-4148-A471-2DA4AA7B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550" y="3195528"/>
            <a:ext cx="4827386" cy="338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62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36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4228-CB3B-1044-9C2E-5411D3BD5AD2}"/>
              </a:ext>
            </a:extLst>
          </p:cNvPr>
          <p:cNvSpPr txBox="1"/>
          <p:nvPr/>
        </p:nvSpPr>
        <p:spPr>
          <a:xfrm>
            <a:off x="4491080" y="1225943"/>
            <a:ext cx="458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masis MT Pro" panose="02040504050005020304" pitchFamily="18" charset="77"/>
              </a:rPr>
              <a:t>Slopegraphs</a:t>
            </a:r>
            <a:r>
              <a:rPr lang="en-US" sz="2000" dirty="0">
                <a:latin typeface="Amasis MT Pro" panose="02040504050005020304" pitchFamily="18" charset="77"/>
              </a:rPr>
              <a:t> can be useful when you have </a:t>
            </a:r>
            <a:r>
              <a:rPr lang="en-US" sz="2000" b="1" dirty="0">
                <a:latin typeface="Amasis MT Pro" panose="02040504050005020304" pitchFamily="18" charset="77"/>
              </a:rPr>
              <a:t>two time periods </a:t>
            </a:r>
            <a:r>
              <a:rPr lang="en-US" sz="2000" dirty="0">
                <a:latin typeface="Amasis MT Pro" panose="02040504050005020304" pitchFamily="18" charset="77"/>
              </a:rPr>
              <a:t>and want to quickly show </a:t>
            </a:r>
            <a:r>
              <a:rPr lang="en-US" sz="2000" b="1" dirty="0">
                <a:latin typeface="Amasis MT Pro" panose="02040504050005020304" pitchFamily="18" charset="77"/>
              </a:rPr>
              <a:t>relative increases and decreases </a:t>
            </a:r>
            <a:r>
              <a:rPr lang="en-US" sz="2000" dirty="0">
                <a:latin typeface="Amasis MT Pro" panose="02040504050005020304" pitchFamily="18" charset="77"/>
              </a:rPr>
              <a:t>or differences across various categories between the two data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masis MT Pro" panose="02040504050005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Using </a:t>
            </a:r>
            <a:r>
              <a:rPr lang="en-US" sz="2000" dirty="0" err="1">
                <a:latin typeface="Amasis MT Pro" panose="02040504050005020304" pitchFamily="18" charset="77"/>
              </a:rPr>
              <a:t>Matplotly</a:t>
            </a:r>
            <a:r>
              <a:rPr lang="en-US" sz="2000" dirty="0">
                <a:latin typeface="Amasis MT Pro" panose="02040504050005020304" pitchFamily="18" charset="77"/>
              </a:rPr>
              <a:t>: </a:t>
            </a:r>
            <a:r>
              <a:rPr lang="en-US" sz="2000" dirty="0">
                <a:latin typeface="Amasis MT Pro" panose="02040504050005020304" pitchFamily="18" charset="77"/>
                <a:hlinkClick r:id="rId2"/>
              </a:rPr>
              <a:t>https://towardsdatascience.com/slope-charts-with-pythons-matplotlib-2c3456c137b8</a:t>
            </a:r>
            <a:r>
              <a:rPr lang="en-US" sz="2000" dirty="0">
                <a:latin typeface="Amasis MT Pro" panose="02040504050005020304" pitchFamily="18" charset="77"/>
              </a:rPr>
              <a:t> </a:t>
            </a:r>
            <a:endParaRPr lang="en-DE" sz="2000" dirty="0">
              <a:latin typeface="Amasis MT Pro" panose="02040504050005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B7A0C-6CB7-974B-8697-2A8DA968E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16" t="68761" r="2850" b="449"/>
          <a:stretch/>
        </p:blipFill>
        <p:spPr>
          <a:xfrm>
            <a:off x="315590" y="388417"/>
            <a:ext cx="1772155" cy="1675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336ED8-228C-3B4F-89A3-51A076FDE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32" y="2201057"/>
            <a:ext cx="3997466" cy="441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25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 smtClean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37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4228-CB3B-1044-9C2E-5411D3BD5AD2}"/>
              </a:ext>
            </a:extLst>
          </p:cNvPr>
          <p:cNvSpPr txBox="1"/>
          <p:nvPr/>
        </p:nvSpPr>
        <p:spPr>
          <a:xfrm>
            <a:off x="169931" y="2459504"/>
            <a:ext cx="40537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Level all bars on a zero 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Omit the numbers on the bar if the number isn’t very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If stacking, put the most important subgroup at the 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For stacked bars, consider a total of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Avoid too thin/thick bars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F2BC8-9C35-FF45-8743-BE0B995F6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167" b="36293"/>
          <a:stretch/>
        </p:blipFill>
        <p:spPr>
          <a:xfrm>
            <a:off x="169932" y="315590"/>
            <a:ext cx="1998732" cy="1828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8110E8-D7E7-0441-A799-309E78195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340" y="2770450"/>
            <a:ext cx="4855728" cy="1855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DAC5E-7388-2043-B255-541434826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340" y="836734"/>
            <a:ext cx="4855728" cy="1938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859BB-8079-A947-AE7B-2F063F19B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340" y="4620800"/>
            <a:ext cx="4855728" cy="207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12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38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4228-CB3B-1044-9C2E-5411D3BD5AD2}"/>
              </a:ext>
            </a:extLst>
          </p:cNvPr>
          <p:cNvSpPr txBox="1"/>
          <p:nvPr/>
        </p:nvSpPr>
        <p:spPr>
          <a:xfrm>
            <a:off x="578145" y="2410519"/>
            <a:ext cx="82296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A waterfall graph (also called a waterfall chart) is a type of data visualization that helps you see how an initial value is affected by a series of intermediate positive or negative values, leading to a final result.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masis MT Pro" panose="02040504050005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Perfect for elaborating on pieces of a stacked “bar”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masis MT Pro" panose="02040504050005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  <a:hlinkClick r:id="rId2"/>
              </a:rPr>
              <a:t>https://medium.com/geekculture/creating-a-waterfall-chart-in-python-dc7bcddecb45</a:t>
            </a:r>
            <a:endParaRPr lang="en-US" sz="2000" dirty="0">
              <a:latin typeface="Amasis MT Pro" panose="02040504050005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masis MT Pro" panose="02040504050005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  <a:hlinkClick r:id="rId3"/>
              </a:rPr>
              <a:t>https://plotly.com/python/waterfall-charts/</a:t>
            </a:r>
            <a:r>
              <a:rPr lang="en-US" sz="2000" dirty="0">
                <a:latin typeface="Amasis MT Pro" panose="02040504050005020304" pitchFamily="18" charset="77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F2BC8-9C35-FF45-8743-BE0B995F6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6758" r="48903" b="2521"/>
          <a:stretch/>
        </p:blipFill>
        <p:spPr>
          <a:xfrm>
            <a:off x="113288" y="156497"/>
            <a:ext cx="2354783" cy="20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4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Pie charts and More tips</a:t>
            </a: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39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1AD2B10F-28E1-9846-86F1-83510B11C15C}"/>
              </a:ext>
            </a:extLst>
          </p:cNvPr>
          <p:cNvSpPr/>
          <p:nvPr/>
        </p:nvSpPr>
        <p:spPr>
          <a:xfrm>
            <a:off x="216520" y="1319211"/>
            <a:ext cx="6037574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Amasis MT Pro" panose="02040504050005020304" pitchFamily="18" charset="77"/>
              </a:rPr>
              <a:t>Pie charts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Nevers use without labelled segments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Make sure if bar plots are not a better choice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Amasis MT Pro" panose="02040504050005020304" pitchFamily="18" charset="77"/>
              </a:rPr>
              <a:t>3-D charts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Never use, unless exploiting the 3</a:t>
            </a:r>
            <a:r>
              <a:rPr lang="en-GB" sz="2000" baseline="30000" dirty="0">
                <a:latin typeface="Amasis MT Pro" panose="02040504050005020304" pitchFamily="18" charset="77"/>
              </a:rPr>
              <a:t>rd</a:t>
            </a:r>
            <a:r>
              <a:rPr lang="en-GB" sz="2000" dirty="0">
                <a:latin typeface="Amasis MT Pro" panose="02040504050005020304" pitchFamily="18" charset="77"/>
              </a:rPr>
              <a:t> dimension</a:t>
            </a:r>
          </a:p>
          <a:p>
            <a:pPr marL="342900" indent="-342900">
              <a:buFont typeface="+mj-lt"/>
              <a:buAutoNum type="arabicPeriod"/>
            </a:pPr>
            <a:endParaRPr lang="en-GB" sz="2000" dirty="0">
              <a:latin typeface="Amasis MT Pro" panose="02040504050005020304" pitchFamily="18" charset="77"/>
            </a:endParaRPr>
          </a:p>
          <a:p>
            <a:pPr marL="342900" indent="-342900">
              <a:buFont typeface="+mj-lt"/>
              <a:buAutoNum type="arabicPeriod"/>
            </a:pPr>
            <a:endParaRPr lang="en-GB" sz="2000" dirty="0">
              <a:latin typeface="Amasis MT Pro" panose="020405040500050203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Amasis MT Pro" panose="02040504050005020304" pitchFamily="18" charset="77"/>
              </a:rPr>
              <a:t>Avoid secondary y axis:</a:t>
            </a:r>
          </a:p>
          <a:p>
            <a:pPr marL="342900" indent="-342900">
              <a:buFont typeface="+mj-lt"/>
              <a:buAutoNum type="arabicPeriod"/>
            </a:pPr>
            <a:endParaRPr lang="en-GB" sz="2000" dirty="0">
              <a:latin typeface="Amasis MT Pro" panose="020405040500050203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AC48A-480D-D94F-992E-CA94AF99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62" y="1031240"/>
            <a:ext cx="2661718" cy="1574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8DDD2-4839-1F4A-BB14-91B61332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94" y="2607038"/>
            <a:ext cx="2889905" cy="1722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BD88F-A626-0F4F-A734-998234CB8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7" y="3810551"/>
            <a:ext cx="5583505" cy="285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5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59579" y="219852"/>
            <a:ext cx="6597000" cy="96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Overview</a:t>
            </a:r>
          </a:p>
        </p:txBody>
      </p:sp>
      <p:sp>
        <p:nvSpPr>
          <p:cNvPr id="161" name="CustomShape 2"/>
          <p:cNvSpPr/>
          <p:nvPr/>
        </p:nvSpPr>
        <p:spPr>
          <a:xfrm>
            <a:off x="230400" y="1182132"/>
            <a:ext cx="891360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What is EDA? What it does? </a:t>
            </a:r>
          </a:p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latin typeface="Amasis MT Pro" panose="02040504050005020304" pitchFamily="18" charset="77"/>
            </a:endParaRPr>
          </a:p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Process of EDA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Univariate, Bivariate, Multivariate analysis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Interactions among attributes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Detect data irregularities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 Feature Engineering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latin typeface="Amasis MT Pro" panose="02040504050005020304" pitchFamily="18" charset="77"/>
            </a:endParaRPr>
          </a:p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Auto EDA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Why automate EDA process? 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Some Auto EDA Libraries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Comparison</a:t>
            </a: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4</a:t>
            </a:fld>
            <a:endParaRPr lang="en-US" sz="1000" spc="-1">
              <a:latin typeface="Amasis MT Pro" panose="020405040500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3354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40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4228-CB3B-1044-9C2E-5411D3BD5AD2}"/>
              </a:ext>
            </a:extLst>
          </p:cNvPr>
          <p:cNvSpPr txBox="1"/>
          <p:nvPr/>
        </p:nvSpPr>
        <p:spPr>
          <a:xfrm>
            <a:off x="594340" y="3421994"/>
            <a:ext cx="8229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The square area chart can work as an alternative to the pie chart.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Great for comparing numbers of different magnitudes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Also known as Waffle 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  <a:hlinkClick r:id="rId2"/>
              </a:rPr>
              <a:t>https://stackoverflow.com/questions/41400136/how-to-do-waffle-charts-in-python-square-piechart</a:t>
            </a:r>
            <a:endParaRPr lang="en-US" sz="2000" dirty="0">
              <a:latin typeface="Amasis MT Pro" panose="02040504050005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masis MT Pro" panose="02040504050005020304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F2BC8-9C35-FF45-8743-BE0B995F6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65" t="65618" r="3248" b="2521"/>
          <a:stretch/>
        </p:blipFill>
        <p:spPr>
          <a:xfrm>
            <a:off x="169931" y="137565"/>
            <a:ext cx="1861168" cy="21123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3425C-B57F-D44A-AADA-F9A0D9317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69" y="1076241"/>
            <a:ext cx="2386572" cy="178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37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3. Decluttering</a:t>
            </a: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41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29268-06BD-C44A-BCCC-5DDCA38EC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"/>
          <a:stretch/>
        </p:blipFill>
        <p:spPr>
          <a:xfrm>
            <a:off x="4668246" y="1031240"/>
            <a:ext cx="4009971" cy="2318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B5C668-779E-CC4C-A7AB-A45B09FBD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12"/>
          <a:stretch/>
        </p:blipFill>
        <p:spPr>
          <a:xfrm>
            <a:off x="4643972" y="3624564"/>
            <a:ext cx="4214892" cy="20560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4D38DA-DE87-4E45-AADC-C40311FEF30B}"/>
              </a:ext>
            </a:extLst>
          </p:cNvPr>
          <p:cNvSpPr/>
          <p:nvPr/>
        </p:nvSpPr>
        <p:spPr>
          <a:xfrm>
            <a:off x="147320" y="1088252"/>
            <a:ext cx="44246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venirLTStd"/>
              </a:rPr>
              <a:t>Visual clutter creates excessive cognitive load that can hinder the transmission of our message.</a:t>
            </a:r>
          </a:p>
          <a:p>
            <a:endParaRPr lang="en-GB" dirty="0">
              <a:latin typeface="AvenirLTStd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98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3. Decluttering</a:t>
            </a: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42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29268-06BD-C44A-BCCC-5DDCA38E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1" y="1118329"/>
            <a:ext cx="4224702" cy="2652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FE0A2D-8B8F-A04D-8757-070473F6B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8329"/>
            <a:ext cx="4424679" cy="2590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34492-747F-A747-BA78-BD7E26B8E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32" y="4101498"/>
            <a:ext cx="4227090" cy="2466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82E3C-783A-2940-A381-2905FDE9D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01498"/>
            <a:ext cx="4344817" cy="246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7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3. Decluttering</a:t>
            </a: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43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29268-06BD-C44A-BCCC-5DDCA38EC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21" y="1246374"/>
            <a:ext cx="4224702" cy="2396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FE0A2D-8B8F-A04D-8757-070473F6B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280805"/>
            <a:ext cx="4424679" cy="2265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34492-747F-A747-BA78-BD7E26B8E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932" y="4333080"/>
            <a:ext cx="4227090" cy="2003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B5C668-779E-CC4C-A7AB-A45B09FBD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980" y="4333080"/>
            <a:ext cx="4107687" cy="20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97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4. Focus attention where you want it</a:t>
            </a: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44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4D38DA-DE87-4E45-AADC-C40311FEF30B}"/>
              </a:ext>
            </a:extLst>
          </p:cNvPr>
          <p:cNvSpPr/>
          <p:nvPr/>
        </p:nvSpPr>
        <p:spPr>
          <a:xfrm>
            <a:off x="147320" y="1088252"/>
            <a:ext cx="4424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>
              <a:latin typeface="AvenirLTStd"/>
            </a:endParaRPr>
          </a:p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C1D33D-829E-964E-9CBC-8D79510DCE64}"/>
              </a:ext>
            </a:extLst>
          </p:cNvPr>
          <p:cNvSpPr/>
          <p:nvPr/>
        </p:nvSpPr>
        <p:spPr>
          <a:xfrm>
            <a:off x="147320" y="1226751"/>
            <a:ext cx="466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latin typeface="Amasis MT Pro" panose="02040504050005020304" pitchFamily="18" charset="77"/>
              </a:rPr>
              <a:t>Preattentive attributes signal where to look: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7FF1C6-CD82-CA4F-ABDD-EBADF4EBC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26" y="1791595"/>
            <a:ext cx="6530347" cy="44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47320" y="102960"/>
            <a:ext cx="7087240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endParaRPr lang="en-US" sz="4000" b="1" spc="-1" dirty="0">
              <a:solidFill>
                <a:srgbClr val="004F8F"/>
              </a:solidFill>
              <a:latin typeface="Amasis MT Pro" panose="02040504050005020304" pitchFamily="18" charset="77"/>
              <a:ea typeface="Arial Narrow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45</a:t>
            </a:fld>
            <a:endParaRPr lang="en-US" sz="1000" b="0" strike="noStrike" spc="-1">
              <a:latin typeface="Amasis MT Pro" panose="020405040500050203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075D4-CF7C-79D1-8E10-04E12FAC1E70}"/>
              </a:ext>
            </a:extLst>
          </p:cNvPr>
          <p:cNvSpPr txBox="1"/>
          <p:nvPr/>
        </p:nvSpPr>
        <p:spPr>
          <a:xfrm>
            <a:off x="511992" y="1031240"/>
            <a:ext cx="4607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For </a:t>
            </a:r>
            <a:r>
              <a:rPr lang="de-DE" dirty="0"/>
              <a:t>Python</a:t>
            </a:r>
            <a:r>
              <a:rPr lang="en-DE" dirty="0"/>
              <a:t> users:</a:t>
            </a:r>
          </a:p>
          <a:p>
            <a:endParaRPr lang="en-DE" dirty="0"/>
          </a:p>
          <a:p>
            <a:r>
              <a:rPr lang="en-GB" dirty="0">
                <a:hlinkClick r:id="rId2"/>
              </a:rPr>
              <a:t>https://</a:t>
            </a:r>
            <a:r>
              <a:rPr lang="en-DE" dirty="0">
                <a:hlinkClick r:id="rId2"/>
              </a:rPr>
              <a:t>python-graph-gallery.com</a:t>
            </a:r>
            <a:endParaRPr lang="en-DE" dirty="0"/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CABF3-CAAB-9166-99BA-673D70176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471234"/>
            <a:ext cx="5715000" cy="37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2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173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Rechteck 7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2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4" name="Titel 1"/>
          <p:cNvSpPr>
            <a:spLocks noGrp="1"/>
          </p:cNvSpPr>
          <p:nvPr/>
        </p:nvSpPr>
        <p:spPr>
          <a:xfrm>
            <a:off x="399918" y="4197606"/>
            <a:ext cx="7753077" cy="14273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Frutiger LT 87 ExtraBlackCn" panose="020B0906030504030204" pitchFamily="34" charset="0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4875"/>
              </a:lnSpc>
            </a:pPr>
            <a:r>
              <a:rPr lang="de-DE" sz="5250" b="1" dirty="0">
                <a:latin typeface="+mn-lt"/>
              </a:rPr>
              <a:t>THANKS</a:t>
            </a:r>
          </a:p>
          <a:p>
            <a:pPr>
              <a:lnSpc>
                <a:spcPts val="4875"/>
              </a:lnSpc>
            </a:pPr>
            <a:r>
              <a:rPr lang="de-DE" sz="5250" b="1" dirty="0">
                <a:latin typeface="+mn-lt"/>
              </a:rPr>
              <a:t>FOR YOUR</a:t>
            </a:r>
          </a:p>
          <a:p>
            <a:pPr>
              <a:lnSpc>
                <a:spcPts val="4875"/>
              </a:lnSpc>
            </a:pPr>
            <a:r>
              <a:rPr lang="de-DE" sz="5250" b="1" dirty="0">
                <a:latin typeface="+mn-lt"/>
              </a:rPr>
              <a:t>ATTENTION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459131" y="3453590"/>
            <a:ext cx="5729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393" y="5624962"/>
            <a:ext cx="194427" cy="2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73237" y="1028700"/>
            <a:ext cx="8797528" cy="4800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6" name="Textfeld 5"/>
          <p:cNvSpPr txBox="1"/>
          <p:nvPr/>
        </p:nvSpPr>
        <p:spPr>
          <a:xfrm>
            <a:off x="621507" y="1489473"/>
            <a:ext cx="4018360" cy="2079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+mj-lt"/>
                <a:ea typeface="Frutiger LT 57 Cn" charset="0"/>
                <a:cs typeface="Frutiger LT 57 Cn" charset="0"/>
              </a:rPr>
              <a:t>Frankfurt School </a:t>
            </a:r>
            <a:r>
              <a:rPr lang="de-DE" sz="900" b="1" dirty="0" err="1">
                <a:latin typeface="+mj-lt"/>
                <a:ea typeface="Frutiger LT 57 Cn" charset="0"/>
                <a:cs typeface="Frutiger LT 57 Cn" charset="0"/>
              </a:rPr>
              <a:t>of</a:t>
            </a:r>
            <a:r>
              <a:rPr lang="de-DE" sz="900" b="1" dirty="0">
                <a:latin typeface="+mj-lt"/>
                <a:ea typeface="Frutiger LT 57 Cn" charset="0"/>
                <a:cs typeface="Frutiger LT 57 Cn" charset="0"/>
              </a:rPr>
              <a:t> </a:t>
            </a:r>
            <a:r>
              <a:rPr lang="de-DE" sz="900" b="1" dirty="0" err="1">
                <a:latin typeface="+mj-lt"/>
                <a:ea typeface="Frutiger LT 57 Cn" charset="0"/>
                <a:cs typeface="Frutiger LT 57 Cn" charset="0"/>
              </a:rPr>
              <a:t>Finance</a:t>
            </a:r>
            <a:r>
              <a:rPr lang="de-DE" sz="900" b="1" dirty="0">
                <a:latin typeface="+mj-lt"/>
                <a:ea typeface="Frutiger LT 57 Cn" charset="0"/>
                <a:cs typeface="Frutiger LT 57 Cn" charset="0"/>
              </a:rPr>
              <a:t> </a:t>
            </a:r>
            <a:r>
              <a:rPr lang="de-DE" sz="900" b="1" dirty="0" err="1">
                <a:latin typeface="+mj-lt"/>
                <a:ea typeface="Frutiger LT 57 Cn" charset="0"/>
                <a:cs typeface="Frutiger LT 57 Cn" charset="0"/>
              </a:rPr>
              <a:t>and</a:t>
            </a:r>
            <a:r>
              <a:rPr lang="de-DE" sz="900" b="1" dirty="0">
                <a:latin typeface="+mj-lt"/>
                <a:ea typeface="Frutiger LT 57 Cn" charset="0"/>
                <a:cs typeface="Frutiger LT 57 Cn" charset="0"/>
              </a:rPr>
              <a:t> Management gGmbH</a:t>
            </a:r>
          </a:p>
          <a:p>
            <a:pPr>
              <a:lnSpc>
                <a:spcPct val="150000"/>
              </a:lnSpc>
            </a:pPr>
            <a:r>
              <a:rPr lang="de-DE" sz="900" dirty="0" err="1">
                <a:latin typeface="+mj-lt"/>
                <a:ea typeface="Frutiger LT 47 LightCn" charset="0"/>
                <a:cs typeface="Frutiger LT 47 LightCn" charset="0"/>
              </a:rPr>
              <a:t>Adickesallee</a:t>
            </a:r>
            <a:r>
              <a:rPr lang="de-DE" sz="900" dirty="0">
                <a:latin typeface="+mj-lt"/>
                <a:ea typeface="Frutiger LT 47 LightCn" charset="0"/>
                <a:cs typeface="Frutiger LT 47 LightCn" charset="0"/>
              </a:rPr>
              <a:t> 32-34</a:t>
            </a:r>
            <a:br>
              <a:rPr lang="de-DE" sz="900" dirty="0">
                <a:latin typeface="+mj-lt"/>
                <a:ea typeface="Frutiger LT 47 LightCn" charset="0"/>
                <a:cs typeface="Frutiger LT 47 LightCn" charset="0"/>
              </a:rPr>
            </a:br>
            <a:r>
              <a:rPr lang="de-DE" sz="900" dirty="0">
                <a:latin typeface="+mj-lt"/>
                <a:ea typeface="Frutiger LT 47 LightCn" charset="0"/>
                <a:cs typeface="Frutiger LT 47 LightCn" charset="0"/>
              </a:rPr>
              <a:t>60322 Frankfurt am Main</a:t>
            </a:r>
          </a:p>
          <a:p>
            <a:pPr>
              <a:lnSpc>
                <a:spcPct val="150000"/>
              </a:lnSpc>
            </a:pPr>
            <a:endParaRPr lang="de-DE" sz="900" dirty="0">
              <a:latin typeface="+mj-lt"/>
              <a:ea typeface="Frutiger LT 47 LightCn" charset="0"/>
              <a:cs typeface="Frutiger LT 47 LightCn" charset="0"/>
            </a:endParaRPr>
          </a:p>
          <a:p>
            <a:pPr>
              <a:lnSpc>
                <a:spcPct val="150000"/>
              </a:lnSpc>
            </a:pPr>
            <a:r>
              <a:rPr lang="de-DE" sz="900" b="1" dirty="0">
                <a:latin typeface="+mj-lt"/>
                <a:ea typeface="Frutiger LT 47 LightCn" charset="0"/>
                <a:cs typeface="Frutiger LT 47 LightCn" charset="0"/>
              </a:rPr>
              <a:t>Vorname Nachname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+mj-lt"/>
                <a:ea typeface="Frutiger LT 47 LightCn" charset="0"/>
                <a:cs typeface="Frutiger LT 47 LightCn" charset="0"/>
              </a:rPr>
              <a:t>Position</a:t>
            </a:r>
          </a:p>
          <a:p>
            <a:pPr>
              <a:lnSpc>
                <a:spcPct val="150000"/>
              </a:lnSpc>
            </a:pPr>
            <a:r>
              <a:rPr lang="it-IT" sz="900" dirty="0" err="1">
                <a:latin typeface="+mj-lt"/>
                <a:ea typeface="Frutiger LT 47 LightCn" charset="0"/>
                <a:cs typeface="Frutiger LT 47 LightCn" charset="0"/>
              </a:rPr>
              <a:t>Telefon</a:t>
            </a:r>
            <a:r>
              <a:rPr lang="it-IT" sz="900" dirty="0">
                <a:latin typeface="+mj-lt"/>
                <a:ea typeface="Frutiger LT 47 LightCn" charset="0"/>
                <a:cs typeface="Frutiger LT 47 LightCn" charset="0"/>
              </a:rPr>
              <a:t>:   +49 69 154008-0</a:t>
            </a:r>
          </a:p>
          <a:p>
            <a:pPr>
              <a:lnSpc>
                <a:spcPct val="150000"/>
              </a:lnSpc>
            </a:pPr>
            <a:r>
              <a:rPr lang="it-IT" sz="900" dirty="0">
                <a:latin typeface="+mj-lt"/>
                <a:ea typeface="Frutiger LT 47 LightCn" charset="0"/>
                <a:cs typeface="Frutiger LT 47 LightCn" charset="0"/>
              </a:rPr>
              <a:t>Fax:         +49 69 154008-650</a:t>
            </a:r>
          </a:p>
          <a:p>
            <a:pPr>
              <a:lnSpc>
                <a:spcPct val="150000"/>
              </a:lnSpc>
            </a:pPr>
            <a:r>
              <a:rPr lang="it-IT" sz="900" dirty="0">
                <a:latin typeface="+mj-lt"/>
                <a:ea typeface="Frutiger LT 47 LightCn" charset="0"/>
                <a:cs typeface="Frutiger LT 47 LightCn" charset="0"/>
              </a:rPr>
              <a:t>E-Mail:    info@fs.de</a:t>
            </a:r>
          </a:p>
          <a:p>
            <a:pPr>
              <a:lnSpc>
                <a:spcPct val="150000"/>
              </a:lnSpc>
            </a:pPr>
            <a:r>
              <a:rPr lang="it-IT" sz="900" dirty="0">
                <a:latin typeface="+mj-lt"/>
                <a:ea typeface="Frutiger LT 47 LightCn" charset="0"/>
                <a:cs typeface="Frutiger LT 47 LightCn" charset="0"/>
              </a:rPr>
              <a:t>www.frankfurt-school.de</a:t>
            </a:r>
            <a:endParaRPr lang="de-DE" sz="900" dirty="0">
              <a:latin typeface="+mj-lt"/>
              <a:ea typeface="Frutiger LT 47 LightCn" charset="0"/>
              <a:cs typeface="Frutiger LT 47 LightCn" charset="0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52" y="4435351"/>
            <a:ext cx="232913" cy="2329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52" y="5317398"/>
            <a:ext cx="232913" cy="232913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52" y="5023382"/>
            <a:ext cx="232913" cy="232913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52" y="4143776"/>
            <a:ext cx="232913" cy="23291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52" y="4729366"/>
            <a:ext cx="232913" cy="232913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020038" y="4101355"/>
            <a:ext cx="4204770" cy="1438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900" dirty="0">
                <a:latin typeface="Frutiger LT 47 LightCn" charset="0"/>
                <a:ea typeface="Frutiger LT 47 LightCn" charset="0"/>
                <a:cs typeface="Frutiger LT 47 LightCn" charset="0"/>
              </a:rPr>
              <a:t>@</a:t>
            </a:r>
            <a:r>
              <a:rPr lang="de-DE" sz="900" dirty="0" err="1">
                <a:latin typeface="Frutiger LT 47 LightCn" charset="0"/>
                <a:ea typeface="Frutiger LT 47 LightCn" charset="0"/>
                <a:cs typeface="Frutiger LT 47 LightCn" charset="0"/>
              </a:rPr>
              <a:t>frankfurtschool</a:t>
            </a:r>
            <a:endParaRPr lang="de-DE" sz="900" dirty="0">
              <a:latin typeface="Frutiger LT 47 LightCn" charset="0"/>
              <a:ea typeface="Frutiger LT 47 LightCn" charset="0"/>
              <a:cs typeface="Frutiger LT 47 LightCn" charset="0"/>
            </a:endParaRPr>
          </a:p>
          <a:p>
            <a:pPr>
              <a:lnSpc>
                <a:spcPct val="200000"/>
              </a:lnSpc>
            </a:pPr>
            <a:r>
              <a:rPr lang="de-DE" sz="900" dirty="0" err="1">
                <a:latin typeface="Frutiger LT 47 LightCn" charset="0"/>
                <a:ea typeface="Frutiger LT 47 LightCn" charset="0"/>
                <a:cs typeface="Frutiger LT 47 LightCn" charset="0"/>
              </a:rPr>
              <a:t>facebook.com</a:t>
            </a:r>
            <a:r>
              <a:rPr lang="de-DE" sz="900" dirty="0">
                <a:latin typeface="Frutiger LT 47 LightCn" charset="0"/>
                <a:ea typeface="Frutiger LT 47 LightCn" charset="0"/>
                <a:cs typeface="Frutiger LT 47 LightCn" charset="0"/>
              </a:rPr>
              <a:t>/</a:t>
            </a:r>
            <a:r>
              <a:rPr lang="de-DE" sz="900" dirty="0" err="1">
                <a:latin typeface="Frutiger LT 47 LightCn" charset="0"/>
                <a:ea typeface="Frutiger LT 47 LightCn" charset="0"/>
                <a:cs typeface="Frutiger LT 47 LightCn" charset="0"/>
              </a:rPr>
              <a:t>FrankfurtSchool</a:t>
            </a:r>
            <a:endParaRPr lang="de-DE" sz="900" dirty="0">
              <a:latin typeface="Frutiger LT 47 LightCn" charset="0"/>
              <a:ea typeface="Frutiger LT 47 LightCn" charset="0"/>
              <a:cs typeface="Frutiger LT 47 LightCn" charset="0"/>
            </a:endParaRPr>
          </a:p>
          <a:p>
            <a:pPr>
              <a:lnSpc>
                <a:spcPct val="200000"/>
              </a:lnSpc>
            </a:pPr>
            <a:r>
              <a:rPr lang="de-DE" sz="900" dirty="0" err="1">
                <a:latin typeface="Frutiger LT 47 LightCn" charset="0"/>
                <a:ea typeface="Frutiger LT 47 LightCn" charset="0"/>
                <a:cs typeface="Frutiger LT 47 LightCn" charset="0"/>
              </a:rPr>
              <a:t>youtube.com</a:t>
            </a:r>
            <a:r>
              <a:rPr lang="de-DE" sz="900" dirty="0">
                <a:latin typeface="Frutiger LT 47 LightCn" charset="0"/>
                <a:ea typeface="Frutiger LT 47 LightCn" charset="0"/>
                <a:cs typeface="Frutiger LT 47 LightCn" charset="0"/>
              </a:rPr>
              <a:t>/</a:t>
            </a:r>
            <a:r>
              <a:rPr lang="de-DE" sz="900" dirty="0" err="1">
                <a:latin typeface="Frutiger LT 47 LightCn" charset="0"/>
                <a:ea typeface="Frutiger LT 47 LightCn" charset="0"/>
                <a:cs typeface="Frutiger LT 47 LightCn" charset="0"/>
              </a:rPr>
              <a:t>FrankfurtSchoolLive</a:t>
            </a:r>
            <a:endParaRPr lang="de-DE" sz="900" dirty="0">
              <a:latin typeface="Frutiger LT 47 LightCn" charset="0"/>
              <a:ea typeface="Frutiger LT 47 LightCn" charset="0"/>
              <a:cs typeface="Frutiger LT 47 LightCn" charset="0"/>
            </a:endParaRPr>
          </a:p>
          <a:p>
            <a:pPr>
              <a:lnSpc>
                <a:spcPct val="200000"/>
              </a:lnSpc>
            </a:pPr>
            <a:r>
              <a:rPr lang="de-DE" sz="900" dirty="0" err="1">
                <a:latin typeface="Frutiger LT 47 LightCn" charset="0"/>
                <a:ea typeface="Frutiger LT 47 LightCn" charset="0"/>
                <a:cs typeface="Frutiger LT 47 LightCn" charset="0"/>
              </a:rPr>
              <a:t>linkedin.com</a:t>
            </a:r>
            <a:r>
              <a:rPr lang="de-DE" sz="900" dirty="0">
                <a:latin typeface="Frutiger LT 47 LightCn" charset="0"/>
                <a:ea typeface="Frutiger LT 47 LightCn" charset="0"/>
                <a:cs typeface="Frutiger LT 47 LightCn" charset="0"/>
              </a:rPr>
              <a:t>/</a:t>
            </a:r>
            <a:r>
              <a:rPr lang="de-DE" sz="900" dirty="0" err="1">
                <a:latin typeface="Frutiger LT 47 LightCn" charset="0"/>
                <a:ea typeface="Frutiger LT 47 LightCn" charset="0"/>
                <a:cs typeface="Frutiger LT 47 LightCn" charset="0"/>
              </a:rPr>
              <a:t>company</a:t>
            </a:r>
            <a:r>
              <a:rPr lang="de-DE" sz="900" dirty="0">
                <a:latin typeface="Frutiger LT 47 LightCn" charset="0"/>
                <a:ea typeface="Frutiger LT 47 LightCn" charset="0"/>
                <a:cs typeface="Frutiger LT 47 LightCn" charset="0"/>
              </a:rPr>
              <a:t>/</a:t>
            </a:r>
            <a:r>
              <a:rPr lang="de-DE" sz="900" dirty="0" err="1">
                <a:latin typeface="Frutiger LT 47 LightCn" charset="0"/>
                <a:ea typeface="Frutiger LT 47 LightCn" charset="0"/>
                <a:cs typeface="Frutiger LT 47 LightCn" charset="0"/>
              </a:rPr>
              <a:t>frankfurtschool</a:t>
            </a:r>
            <a:endParaRPr lang="de-DE" sz="900" dirty="0">
              <a:latin typeface="Frutiger LT 47 LightCn" charset="0"/>
              <a:ea typeface="Frutiger LT 47 LightCn" charset="0"/>
              <a:cs typeface="Frutiger LT 47 LightCn" charset="0"/>
            </a:endParaRPr>
          </a:p>
          <a:p>
            <a:pPr>
              <a:lnSpc>
                <a:spcPct val="200000"/>
              </a:lnSpc>
            </a:pPr>
            <a:r>
              <a:rPr lang="de-DE" sz="900" dirty="0" err="1">
                <a:latin typeface="Frutiger LT 47 LightCn" charset="0"/>
                <a:ea typeface="Frutiger LT 47 LightCn" charset="0"/>
                <a:cs typeface="Frutiger LT 47 LightCn" charset="0"/>
              </a:rPr>
              <a:t>instagram.com</a:t>
            </a:r>
            <a:r>
              <a:rPr lang="de-DE" sz="900" dirty="0">
                <a:latin typeface="Frutiger LT 47 LightCn" charset="0"/>
                <a:ea typeface="Frutiger LT 47 LightCn" charset="0"/>
                <a:cs typeface="Frutiger LT 47 LightCn" charset="0"/>
              </a:rPr>
              <a:t>/</a:t>
            </a:r>
            <a:r>
              <a:rPr lang="de-DE" sz="900" dirty="0" err="1">
                <a:latin typeface="Frutiger LT 47 LightCn" charset="0"/>
                <a:ea typeface="Frutiger LT 47 LightCn" charset="0"/>
                <a:cs typeface="Frutiger LT 47 LightCn" charset="0"/>
              </a:rPr>
              <a:t>frankfurtschool</a:t>
            </a:r>
            <a:endParaRPr lang="de-DE" sz="900" dirty="0">
              <a:latin typeface="Frutiger LT 47 LightCn" charset="0"/>
              <a:ea typeface="Frutiger LT 47 LightCn" charset="0"/>
              <a:cs typeface="Frutiger LT 47 LightCn" charset="0"/>
            </a:endParaRPr>
          </a:p>
        </p:txBody>
      </p:sp>
      <p:pic>
        <p:nvPicPr>
          <p:cNvPr id="13" name="Grafik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09991" y="5296059"/>
            <a:ext cx="230500" cy="32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360" y="5296059"/>
            <a:ext cx="455181" cy="328454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410" y="5331868"/>
            <a:ext cx="974628" cy="285605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584" y="1246009"/>
            <a:ext cx="770454" cy="4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9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02552" y="90953"/>
            <a:ext cx="8169564" cy="9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Exploratory data analysis (EDA)</a:t>
            </a:r>
          </a:p>
        </p:txBody>
      </p:sp>
      <p:sp>
        <p:nvSpPr>
          <p:cNvPr id="161" name="CustomShape 2"/>
          <p:cNvSpPr/>
          <p:nvPr/>
        </p:nvSpPr>
        <p:spPr>
          <a:xfrm>
            <a:off x="237560" y="1592480"/>
            <a:ext cx="8710960" cy="469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chemeClr val="tx1">
                  <a:lumMod val="50000"/>
                  <a:lumOff val="50000"/>
                </a:schemeClr>
              </a:solidFill>
              <a:latin typeface="Amasis MT Pro" panose="02040504050005020304" pitchFamily="18" charset="77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767800" y="6524458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b="0" strike="noStrike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5</a:t>
            </a:fld>
            <a:endParaRPr lang="en-US" sz="1000" b="0" strike="noStrike" spc="-1" dirty="0">
              <a:latin typeface="Amasis MT Pro" panose="02040504050005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3450A-3DC5-214B-816C-FF8EB5F1F733}"/>
              </a:ext>
            </a:extLst>
          </p:cNvPr>
          <p:cNvSpPr txBox="1"/>
          <p:nvPr/>
        </p:nvSpPr>
        <p:spPr>
          <a:xfrm>
            <a:off x="574226" y="1121544"/>
            <a:ext cx="82247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﻿Collecting the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Assessing its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Cleaning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Structuring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➡️ Exploratory data analysis (EDA)</a:t>
            </a:r>
          </a:p>
          <a:p>
            <a:endParaRPr lang="en-GB" sz="2000" dirty="0">
              <a:latin typeface="Amasis MT Pro" panose="02040504050005020304" pitchFamily="18" charset="77"/>
            </a:endParaRPr>
          </a:p>
          <a:p>
            <a:r>
              <a:rPr lang="en-GB" sz="2000" dirty="0">
                <a:latin typeface="Amasis MT Pro" panose="02040504050005020304" pitchFamily="18" charset="77"/>
              </a:rPr>
              <a:t>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Informative descriptive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Answer to some preliminary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Deeper understanding of variables in a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Range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Extreme values (outliers)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Spotting potential problems with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Needs for additional data cleaning (?)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Path for further steps of the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masis MT Pro" panose="02040504050005020304" pitchFamily="18" charset="77"/>
              </a:rPr>
              <a:t>Uncovering new </a:t>
            </a:r>
            <a:r>
              <a:rPr lang="en-US" sz="2000" dirty="0">
                <a:latin typeface="Amasis MT Pro" panose="02040504050005020304" pitchFamily="18" charset="77"/>
              </a:rPr>
              <a:t>patterns and </a:t>
            </a:r>
            <a:r>
              <a:rPr lang="en-GB" sz="2000" dirty="0">
                <a:latin typeface="Amasis MT Pro" panose="02040504050005020304" pitchFamily="18" charset="77"/>
              </a:rPr>
              <a:t>correlations in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77"/>
              </a:rPr>
              <a:t>Test hypotheses and check assumptions with the help of summary statistics and visualizations.</a:t>
            </a:r>
            <a:endParaRPr lang="en-GB" sz="2000" dirty="0">
              <a:latin typeface="Amasis MT Pro" panose="020405040500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564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82992-68F7-BD81-B8CF-46F0A2F70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>
            <a:extLst>
              <a:ext uri="{FF2B5EF4-FFF2-40B4-BE49-F238E27FC236}">
                <a16:creationId xmlns:a16="http://schemas.microsoft.com/office/drawing/2014/main" id="{CB7A85FA-9F2C-61AD-2B9E-88A5B07B0E9F}"/>
              </a:ext>
            </a:extLst>
          </p:cNvPr>
          <p:cNvSpPr/>
          <p:nvPr/>
        </p:nvSpPr>
        <p:spPr>
          <a:xfrm>
            <a:off x="230400" y="102960"/>
            <a:ext cx="6597000" cy="96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What is EDA</a:t>
            </a:r>
          </a:p>
        </p:txBody>
      </p:sp>
      <p:sp>
        <p:nvSpPr>
          <p:cNvPr id="161" name="CustomShape 2">
            <a:extLst>
              <a:ext uri="{FF2B5EF4-FFF2-40B4-BE49-F238E27FC236}">
                <a16:creationId xmlns:a16="http://schemas.microsoft.com/office/drawing/2014/main" id="{AB9A5E21-C691-0FC8-9AB0-25E046F56400}"/>
              </a:ext>
            </a:extLst>
          </p:cNvPr>
          <p:cNvSpPr/>
          <p:nvPr/>
        </p:nvSpPr>
        <p:spPr>
          <a:xfrm>
            <a:off x="230400" y="1268172"/>
            <a:ext cx="8913600" cy="54868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Short for explorative data analysis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Invented by John Tukey in 1970s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Now used by data scientists to analyze and investigate datasets and to 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latin typeface="Amasis MT Pro" panose="02040504050005020304" pitchFamily="18" charset="77"/>
            </a:endParaRPr>
          </a:p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Summarize their key features</a:t>
            </a:r>
          </a:p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latin typeface="Amasis MT Pro" panose="02040504050005020304" pitchFamily="18" charset="77"/>
            </a:endParaRPr>
          </a:p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Check assumptions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Enables data scientists to spot patterns, find anomalies, test hypotheses or 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Usually adopts techniques such as data visualization methods</a:t>
            </a:r>
          </a:p>
        </p:txBody>
      </p:sp>
      <p:sp>
        <p:nvSpPr>
          <p:cNvPr id="162" name="CustomShape 3">
            <a:extLst>
              <a:ext uri="{FF2B5EF4-FFF2-40B4-BE49-F238E27FC236}">
                <a16:creationId xmlns:a16="http://schemas.microsoft.com/office/drawing/2014/main" id="{1D3D9C22-D906-2857-E987-EE4E220C119B}"/>
              </a:ext>
            </a:extLst>
          </p:cNvPr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6</a:t>
            </a:fld>
            <a:endParaRPr lang="en-US" sz="1000" spc="-1">
              <a:latin typeface="Amasis MT Pro" panose="020405040500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955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17F34-8430-0832-C5CF-92025A3C6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>
            <a:extLst>
              <a:ext uri="{FF2B5EF4-FFF2-40B4-BE49-F238E27FC236}">
                <a16:creationId xmlns:a16="http://schemas.microsoft.com/office/drawing/2014/main" id="{4C6E576A-A9B6-48C7-B84D-10DFF6B18E67}"/>
              </a:ext>
            </a:extLst>
          </p:cNvPr>
          <p:cNvSpPr/>
          <p:nvPr/>
        </p:nvSpPr>
        <p:spPr>
          <a:xfrm>
            <a:off x="230400" y="102960"/>
            <a:ext cx="6597000" cy="96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What it does?</a:t>
            </a:r>
          </a:p>
        </p:txBody>
      </p:sp>
      <p:sp>
        <p:nvSpPr>
          <p:cNvPr id="162" name="CustomShape 3">
            <a:extLst>
              <a:ext uri="{FF2B5EF4-FFF2-40B4-BE49-F238E27FC236}">
                <a16:creationId xmlns:a16="http://schemas.microsoft.com/office/drawing/2014/main" id="{5489612A-1B4B-F664-7F11-7D18D88D2CB3}"/>
              </a:ext>
            </a:extLst>
          </p:cNvPr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7</a:t>
            </a:fld>
            <a:endParaRPr lang="en-US" sz="1000" spc="-1">
              <a:latin typeface="Amasis MT Pro" panose="02040504050005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C10FC-10E3-0876-DCF2-41131DE6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21" y="1299036"/>
            <a:ext cx="5850958" cy="47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5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26D3-4EF3-0A72-4C23-51BB17D1C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>
            <a:extLst>
              <a:ext uri="{FF2B5EF4-FFF2-40B4-BE49-F238E27FC236}">
                <a16:creationId xmlns:a16="http://schemas.microsoft.com/office/drawing/2014/main" id="{33F67564-B169-E22C-7C9E-9F5F1C8396D9}"/>
              </a:ext>
            </a:extLst>
          </p:cNvPr>
          <p:cNvSpPr/>
          <p:nvPr/>
        </p:nvSpPr>
        <p:spPr>
          <a:xfrm>
            <a:off x="230400" y="102960"/>
            <a:ext cx="6597000" cy="96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Process of EDA</a:t>
            </a:r>
          </a:p>
        </p:txBody>
      </p:sp>
      <p:sp>
        <p:nvSpPr>
          <p:cNvPr id="162" name="CustomShape 3">
            <a:extLst>
              <a:ext uri="{FF2B5EF4-FFF2-40B4-BE49-F238E27FC236}">
                <a16:creationId xmlns:a16="http://schemas.microsoft.com/office/drawing/2014/main" id="{F93B74B7-9912-D26D-F73A-A35C79BC2A91}"/>
              </a:ext>
            </a:extLst>
          </p:cNvPr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8</a:t>
            </a:fld>
            <a:endParaRPr lang="en-US" sz="1000" spc="-1">
              <a:latin typeface="Amasis MT Pro" panose="02040504050005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2899F-1597-A2D6-71D6-3B5402DA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81" y="1610871"/>
            <a:ext cx="8242637" cy="408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7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127F6-CD97-180E-90D1-E81AE5849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>
            <a:extLst>
              <a:ext uri="{FF2B5EF4-FFF2-40B4-BE49-F238E27FC236}">
                <a16:creationId xmlns:a16="http://schemas.microsoft.com/office/drawing/2014/main" id="{13D70EB6-ACC3-374D-986B-8E6C9C7DE616}"/>
              </a:ext>
            </a:extLst>
          </p:cNvPr>
          <p:cNvSpPr/>
          <p:nvPr/>
        </p:nvSpPr>
        <p:spPr>
          <a:xfrm>
            <a:off x="230400" y="342899"/>
            <a:ext cx="8718120" cy="1039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4F8F"/>
                </a:solidFill>
                <a:latin typeface="Amasis MT Pro" panose="02040504050005020304" pitchFamily="18" charset="77"/>
              </a:rPr>
              <a:t>Process of EDA - Univariate, Bivariate, Multivariate analysis</a:t>
            </a:r>
          </a:p>
        </p:txBody>
      </p:sp>
      <p:sp>
        <p:nvSpPr>
          <p:cNvPr id="161" name="CustomShape 2">
            <a:extLst>
              <a:ext uri="{FF2B5EF4-FFF2-40B4-BE49-F238E27FC236}">
                <a16:creationId xmlns:a16="http://schemas.microsoft.com/office/drawing/2014/main" id="{B252F061-D846-599B-8F01-9835C71881C5}"/>
              </a:ext>
            </a:extLst>
          </p:cNvPr>
          <p:cNvSpPr/>
          <p:nvPr/>
        </p:nvSpPr>
        <p:spPr>
          <a:xfrm>
            <a:off x="230400" y="1974272"/>
            <a:ext cx="8913600" cy="47807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Univariate analysis 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the examination of only one variable at a time</a:t>
            </a:r>
          </a:p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latin typeface="Amasis MT Pro" panose="02040504050005020304" pitchFamily="18" charset="77"/>
            </a:endParaRPr>
          </a:p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Bivariate analysis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the examination of two variables simultaneously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latin typeface="Amasis MT Pro" panose="02040504050005020304" pitchFamily="18" charset="77"/>
            </a:endParaRPr>
          </a:p>
          <a:p>
            <a:pPr marL="459000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Multivariate analysis</a:t>
            </a:r>
          </a:p>
          <a:p>
            <a:pPr marL="916200" lvl="1" indent="-457200" defTabSz="9144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1" dirty="0">
                <a:latin typeface="Amasis MT Pro" panose="02040504050005020304" pitchFamily="18" charset="77"/>
              </a:rPr>
              <a:t>the examination of more than two variables simultaneously</a:t>
            </a:r>
          </a:p>
        </p:txBody>
      </p:sp>
      <p:sp>
        <p:nvSpPr>
          <p:cNvPr id="162" name="CustomShape 3">
            <a:extLst>
              <a:ext uri="{FF2B5EF4-FFF2-40B4-BE49-F238E27FC236}">
                <a16:creationId xmlns:a16="http://schemas.microsoft.com/office/drawing/2014/main" id="{C128F2FA-34FC-FA95-3BE3-A10E4C856CB8}"/>
              </a:ext>
            </a:extLst>
          </p:cNvPr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1AFE8770-4630-4853-8E87-FED5F6853251}" type="slidenum">
              <a:rPr lang="en-US" sz="1000" spc="-1">
                <a:solidFill>
                  <a:srgbClr val="004F8F"/>
                </a:solidFill>
                <a:latin typeface="Amasis MT Pro" panose="02040504050005020304" pitchFamily="18" charset="77"/>
                <a:ea typeface="Arial Narrow"/>
              </a:rPr>
              <a:t>9</a:t>
            </a:fld>
            <a:endParaRPr lang="en-US" sz="1000" spc="-1">
              <a:latin typeface="Amasis MT Pro" panose="020405040500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85515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1511</Words>
  <Application>Microsoft Office PowerPoint</Application>
  <PresentationFormat>On-screen Show (4:3)</PresentationFormat>
  <Paragraphs>290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Amasis MT Pro</vt:lpstr>
      <vt:lpstr>-apple-system</vt:lpstr>
      <vt:lpstr>Aptos</vt:lpstr>
      <vt:lpstr>Aptos Display</vt:lpstr>
      <vt:lpstr>Arial</vt:lpstr>
      <vt:lpstr>Arial Narrow</vt:lpstr>
      <vt:lpstr>AvenirLTStd</vt:lpstr>
      <vt:lpstr>Frutiger LT 47 LightCn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Extreme values (Outliers)</vt:lpstr>
      <vt:lpstr>PowerPoint Presentation</vt:lpstr>
      <vt:lpstr>Summary Statistics</vt:lpstr>
      <vt:lpstr>PowerPoint Presentation</vt:lpstr>
      <vt:lpstr>PowerPoint Presentation</vt:lpstr>
      <vt:lpstr>PowerPoint Presentation</vt:lpstr>
      <vt:lpstr>Now to the code…</vt:lpstr>
      <vt:lpstr>PowerPoint Presentation</vt:lpstr>
      <vt:lpstr>Bad graphs (based on storytelling with data https://www.storytellingwithdata.com/ ) </vt:lpstr>
      <vt:lpstr>Bad graphs (based on storytelling with data https://www.storytellingwithdata.com/ 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Mergers &amp; Acquisitions (MEAC)  Intro to the course  &amp; organizational issues  Prof. Dr. Mark Wahrenburg Jan Weidner Sasan Mansouri (TA) Sasan.Mansouri@hof.uni-frankfurt.de</dc:title>
  <dc:subject/>
  <dc:creator>Wahrenburg Mark</dc:creator>
  <dc:description/>
  <cp:lastModifiedBy>Sharafi, Zahra</cp:lastModifiedBy>
  <cp:revision>113</cp:revision>
  <dcterms:modified xsi:type="dcterms:W3CDTF">2025-08-25T09:34:01Z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0</vt:i4>
  </property>
  <property fmtid="{D5CDD505-2E9C-101B-9397-08002B2CF9AE}" pid="6" name="Notes">
    <vt:i4>9</vt:i4>
  </property>
  <property fmtid="{D5CDD505-2E9C-101B-9397-08002B2CF9AE}" pid="7" name="PresentationFormat">
    <vt:lpwstr>Bildschirmpräsentation (4:3)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30</vt:i4>
  </property>
</Properties>
</file>